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17"/>
  </p:notesMasterIdLst>
  <p:handoutMasterIdLst>
    <p:handoutMasterId r:id="rId18"/>
  </p:handoutMasterIdLst>
  <p:sldIdLst>
    <p:sldId id="257" r:id="rId4"/>
    <p:sldId id="290" r:id="rId5"/>
    <p:sldId id="267" r:id="rId6"/>
    <p:sldId id="303" r:id="rId7"/>
    <p:sldId id="361" r:id="rId8"/>
    <p:sldId id="360" r:id="rId9"/>
    <p:sldId id="352" r:id="rId10"/>
    <p:sldId id="296" r:id="rId11"/>
    <p:sldId id="297" r:id="rId12"/>
    <p:sldId id="299" r:id="rId13"/>
    <p:sldId id="301" r:id="rId14"/>
    <p:sldId id="302" r:id="rId15"/>
    <p:sldId id="281"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AF106-923F-94E2-181F-0B9EEC00CF15}" name="Melissa Crispin" initials="" userId="S::melissa.crispin@circahealthcare.com::83e68cdf-bc40-4f6e-b598-8353619d8061" providerId="AD"/>
  <p188:author id="{69848117-56E4-A4E9-A46E-7EB5FCD8ACCC}" name="Greene, Laura" initials="GL" userId="S::grelaura@merck.com::86d244dd-0e1a-46c2-a275-9c76ac8e7cae" providerId="AD"/>
  <p188:author id="{C254F634-486B-1C2F-6B07-B30F9F19A5E2}" name="Brittanie Starr" initials="BS" userId="S::brittanie.starr@circahealthcare.com::60b389c0-4c8e-427a-a67b-27509ef5a06b" providerId="AD"/>
  <p188:author id="{63753C46-52D2-F1A6-2B21-F4D4425B7CF1}" name="Matt Luxich" initials="ML" userId="S::matt.luxich@circahealthcare.com::dc957c42-668f-40ac-9aa5-46782e73e4de" providerId="AD"/>
  <p188:author id="{E4A88C54-D48D-EE65-1DC9-6D26C5B3BD5B}" name="Andrew Beardow" initials="" userId="S::andrew.beardow@circahealthcare.com::b9322e98-370c-43fb-b988-2021b395d7fd" providerId="AD"/>
  <p188:author id="{BE31E666-58EE-2B83-8F05-ECF909FEE4F7}" name="Eileen McVety" initials="EM" userId="S::emcvety@circahealthcare.com::b754a439-218a-4354-bdba-5ad44c7f32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27B"/>
    <a:srgbClr val="000000"/>
    <a:srgbClr val="9D2FB3"/>
    <a:srgbClr val="CE539E"/>
    <a:srgbClr val="E6F5FD"/>
    <a:srgbClr val="CE529E"/>
    <a:srgbClr val="565294"/>
    <a:srgbClr val="F9FCFF"/>
    <a:srgbClr val="F36522"/>
    <a:srgbClr val="E00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4"/>
    <p:restoredTop sz="60530"/>
  </p:normalViewPr>
  <p:slideViewPr>
    <p:cSldViewPr snapToGrid="0">
      <p:cViewPr varScale="1">
        <p:scale>
          <a:sx n="96" d="100"/>
          <a:sy n="96" d="100"/>
        </p:scale>
        <p:origin x="2790" y="84"/>
      </p:cViewPr>
      <p:guideLst>
        <p:guide orient="horz" pos="3600"/>
        <p:guide pos="3840"/>
      </p:guideLst>
    </p:cSldViewPr>
  </p:slideViewPr>
  <p:notesTextViewPr>
    <p:cViewPr>
      <p:scale>
        <a:sx n="1" d="1"/>
        <a:sy n="1" d="1"/>
      </p:scale>
      <p:origin x="0" y="0"/>
    </p:cViewPr>
  </p:notesTextViewPr>
  <p:notesViewPr>
    <p:cSldViewPr snapToGrid="0">
      <p:cViewPr varScale="1">
        <p:scale>
          <a:sx n="211" d="100"/>
          <a:sy n="211" d="100"/>
        </p:scale>
        <p:origin x="220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8/10/relationships/authors" Target="authors.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DD24C8-5AA5-4235-C2F3-694B5D68703F}"/>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F7133B-A325-6513-D86A-5418D12FC630}"/>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03793870-825B-6A4B-9F3C-4D14CF55A758}" type="datetimeFigureOut">
              <a:rPr lang="en-US" smtClean="0"/>
              <a:t>11/13/2024</a:t>
            </a:fld>
            <a:endParaRPr lang="en-US"/>
          </a:p>
        </p:txBody>
      </p:sp>
      <p:sp>
        <p:nvSpPr>
          <p:cNvPr id="4" name="Footer Placeholder 3">
            <a:extLst>
              <a:ext uri="{FF2B5EF4-FFF2-40B4-BE49-F238E27FC236}">
                <a16:creationId xmlns:a16="http://schemas.microsoft.com/office/drawing/2014/main" id="{757F1AB8-D6CA-EFE4-8A53-C424EF641A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CC8B75-5BA8-6612-1A93-1DD4AFD85D9A}"/>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B4E0542-B005-5843-B598-A3BCFE2984FD}" type="slidenum">
              <a:rPr lang="en-US" smtClean="0"/>
              <a:t>‹#›</a:t>
            </a:fld>
            <a:endParaRPr lang="en-US"/>
          </a:p>
        </p:txBody>
      </p:sp>
    </p:spTree>
    <p:extLst>
      <p:ext uri="{BB962C8B-B14F-4D97-AF65-F5344CB8AC3E}">
        <p14:creationId xmlns:p14="http://schemas.microsoft.com/office/powerpoint/2010/main" val="42571324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C2D88DAD-B660-9843-9FC4-FA46B62479A5}" type="datetimeFigureOut">
              <a:rPr lang="en-GB" smtClean="0"/>
              <a:t>13/11/2024</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3DE04D-A64E-7947-B99C-FD029354EDB1}" type="slidenum">
              <a:rPr lang="en-GB" smtClean="0"/>
              <a:t>‹#›</a:t>
            </a:fld>
            <a:endParaRPr lang="en-GB"/>
          </a:p>
        </p:txBody>
      </p:sp>
    </p:spTree>
    <p:extLst>
      <p:ext uri="{BB962C8B-B14F-4D97-AF65-F5344CB8AC3E}">
        <p14:creationId xmlns:p14="http://schemas.microsoft.com/office/powerpoint/2010/main" val="333821010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DE04D-A64E-7947-B99C-FD029354EDB1}" type="slidenum">
              <a:rPr lang="en-GB" smtClean="0"/>
              <a:t>1</a:t>
            </a:fld>
            <a:endParaRPr lang="en-GB"/>
          </a:p>
        </p:txBody>
      </p:sp>
    </p:spTree>
    <p:extLst>
      <p:ext uri="{BB962C8B-B14F-4D97-AF65-F5344CB8AC3E}">
        <p14:creationId xmlns:p14="http://schemas.microsoft.com/office/powerpoint/2010/main" val="279047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important to protect against H3N2 specifically?</a:t>
            </a:r>
          </a:p>
          <a:p>
            <a:endParaRPr lang="en-US" dirty="0"/>
          </a:p>
          <a:p>
            <a:r>
              <a:rPr lang="en-US" dirty="0"/>
              <a:t>For many years, H3N8 and H3N2 were identified in outbreaks across the US. However, recent laboratory surveillance indicates CIV H3N2 as the critical strain of concern. IDEXX Laboratory testing last identified a case of CIV H3N8 in 2017.</a:t>
            </a:r>
            <a:endParaRPr lang="en-US" dirty="0">
              <a:cs typeface="Calibri"/>
            </a:endParaRPr>
          </a:p>
          <a:p>
            <a:endParaRPr lang="en-US" dirty="0"/>
          </a:p>
          <a:p>
            <a:r>
              <a:rPr lang="en-US" dirty="0"/>
              <a:t>When the most recent canine influenza chapter in </a:t>
            </a:r>
            <a:r>
              <a:rPr lang="en-US" i="1" dirty="0"/>
              <a:t>Greene’s Infectious Diseases of the Dog and Cat</a:t>
            </a:r>
            <a:r>
              <a:rPr lang="en-US" dirty="0"/>
              <a:t> </a:t>
            </a:r>
            <a:r>
              <a:rPr lang="en-US" b="0" i="0" u="none" strike="noStrike" dirty="0">
                <a:solidFill>
                  <a:srgbClr val="222222"/>
                </a:solidFill>
                <a:effectLst/>
                <a:latin typeface="ProximaNova-Regular"/>
              </a:rPr>
              <a:t>was published in 2023</a:t>
            </a:r>
            <a:r>
              <a:rPr lang="en-US" dirty="0"/>
              <a:t>, the authors stated that “the [H3N8] virus appears to be extinct.”</a:t>
            </a:r>
          </a:p>
        </p:txBody>
      </p:sp>
      <p:sp>
        <p:nvSpPr>
          <p:cNvPr id="4" name="Slide Number Placeholder 3"/>
          <p:cNvSpPr>
            <a:spLocks noGrp="1"/>
          </p:cNvSpPr>
          <p:nvPr>
            <p:ph type="sldNum" sz="quarter" idx="5"/>
          </p:nvPr>
        </p:nvSpPr>
        <p:spPr/>
        <p:txBody>
          <a:bodyPr/>
          <a:lstStyle/>
          <a:p>
            <a:fld id="{7C3DE04D-A64E-7947-B99C-FD029354EDB1}" type="slidenum">
              <a:rPr lang="en-GB" smtClean="0"/>
              <a:t>10</a:t>
            </a:fld>
            <a:endParaRPr lang="en-GB"/>
          </a:p>
        </p:txBody>
      </p:sp>
    </p:spTree>
    <p:extLst>
      <p:ext uri="{BB962C8B-B14F-4D97-AF65-F5344CB8AC3E}">
        <p14:creationId xmlns:p14="http://schemas.microsoft.com/office/powerpoint/2010/main" val="32486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IDEXX laboratory testing last identified a case of CIV H3N8 in 2017. H3N2, however, has been found in numerous dogs, year over year.</a:t>
            </a:r>
            <a:br>
              <a:rPr lang="en-US" dirty="0"/>
            </a:br>
            <a:br>
              <a:rPr lang="en-US" dirty="0"/>
            </a:br>
            <a:r>
              <a:rPr lang="en-US" dirty="0"/>
              <a:t>Between October of 2022 and April of 2024</a:t>
            </a:r>
            <a:r>
              <a:rPr lang="en-US" baseline="30000" dirty="0"/>
              <a:t>1</a:t>
            </a:r>
            <a:r>
              <a:rPr lang="en-US" dirty="0"/>
              <a:t>:</a:t>
            </a:r>
          </a:p>
          <a:p>
            <a:pPr marL="171450" indent="-171450">
              <a:buFont typeface="Arial" panose="020B0604020202020204" pitchFamily="34" charset="0"/>
              <a:buChar char="•"/>
            </a:pPr>
            <a:r>
              <a:rPr lang="en-US" dirty="0"/>
              <a:t>79,567 samples were submitted to IDEXX for CIRD testing</a:t>
            </a:r>
          </a:p>
          <a:p>
            <a:pPr marL="171450" indent="-171450">
              <a:buFont typeface="Arial" panose="020B0604020202020204" pitchFamily="34" charset="0"/>
              <a:buChar char="•"/>
            </a:pPr>
            <a:r>
              <a:rPr lang="en-US" dirty="0"/>
              <a:t>2206 (3%) were positive for H3N2</a:t>
            </a:r>
          </a:p>
          <a:p>
            <a:pPr marL="171450" indent="-171450">
              <a:buFont typeface="Arial" panose="020B0604020202020204" pitchFamily="34" charset="0"/>
              <a:buChar char="•"/>
            </a:pPr>
            <a:r>
              <a:rPr lang="en-US" dirty="0"/>
              <a:t>Not a single case of H3N8 was detected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r>
              <a:rPr lang="en-US" b="1" i="0" u="none" strike="noStrike" dirty="0">
                <a:solidFill>
                  <a:srgbClr val="222222"/>
                </a:solidFill>
                <a:effectLst/>
              </a:rPr>
              <a:t>References: 1. </a:t>
            </a:r>
            <a:r>
              <a:rPr lang="en-US" sz="1200" dirty="0">
                <a:solidFill>
                  <a:schemeClr val="tx1">
                    <a:lumMod val="50000"/>
                    <a:lumOff val="50000"/>
                  </a:schemeClr>
                </a:solidFill>
                <a:latin typeface="Arial" panose="020B0604020202020204" pitchFamily="34" charset="0"/>
                <a:cs typeface="Arial" panose="020B0604020202020204" pitchFamily="34" charset="0"/>
              </a:rPr>
              <a:t>IDEXX Laboratories – Results from samples submitted for CIRD testing in the US</a:t>
            </a:r>
            <a:endParaRPr lang="en-US" dirty="0"/>
          </a:p>
        </p:txBody>
      </p:sp>
      <p:sp>
        <p:nvSpPr>
          <p:cNvPr id="4" name="Slide Number Placeholder 3"/>
          <p:cNvSpPr>
            <a:spLocks noGrp="1"/>
          </p:cNvSpPr>
          <p:nvPr>
            <p:ph type="sldNum" sz="quarter" idx="5"/>
          </p:nvPr>
        </p:nvSpPr>
        <p:spPr/>
        <p:txBody>
          <a:bodyPr/>
          <a:lstStyle/>
          <a:p>
            <a:fld id="{7C3DE04D-A64E-7947-B99C-FD029354EDB1}" type="slidenum">
              <a:rPr lang="en-GB" smtClean="0"/>
              <a:t>11</a:t>
            </a:fld>
            <a:endParaRPr lang="en-GB" dirty="0"/>
          </a:p>
        </p:txBody>
      </p:sp>
    </p:spTree>
    <p:extLst>
      <p:ext uri="{BB962C8B-B14F-4D97-AF65-F5344CB8AC3E}">
        <p14:creationId xmlns:p14="http://schemas.microsoft.com/office/powerpoint/2010/main" val="51714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2024 has continued the trend, with H3N2 being detected each month and zero H3N8 cases confirmed. From 2017 to today, we can confidently say that our focus as a veterinary community needs to be on protecting dogs from H3N2 more than any other strain.</a:t>
            </a:r>
          </a:p>
        </p:txBody>
      </p:sp>
      <p:sp>
        <p:nvSpPr>
          <p:cNvPr id="4" name="Slide Number Placeholder 3"/>
          <p:cNvSpPr>
            <a:spLocks noGrp="1"/>
          </p:cNvSpPr>
          <p:nvPr>
            <p:ph type="sldNum" sz="quarter" idx="5"/>
          </p:nvPr>
        </p:nvSpPr>
        <p:spPr/>
        <p:txBody>
          <a:bodyPr/>
          <a:lstStyle/>
          <a:p>
            <a:fld id="{7C3DE04D-A64E-7947-B99C-FD029354EDB1}" type="slidenum">
              <a:rPr lang="en-GB" smtClean="0"/>
              <a:t>12</a:t>
            </a:fld>
            <a:endParaRPr lang="en-GB"/>
          </a:p>
        </p:txBody>
      </p:sp>
    </p:spTree>
    <p:extLst>
      <p:ext uri="{BB962C8B-B14F-4D97-AF65-F5344CB8AC3E}">
        <p14:creationId xmlns:p14="http://schemas.microsoft.com/office/powerpoint/2010/main" val="269333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344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C3DE04D-A64E-7947-B99C-FD029354EDB1}" type="slidenum">
              <a:rPr lang="en-GB" smtClean="0"/>
              <a:t>2</a:t>
            </a:fld>
            <a:endParaRPr lang="en-GB"/>
          </a:p>
        </p:txBody>
      </p:sp>
    </p:spTree>
    <p:extLst>
      <p:ext uri="{BB962C8B-B14F-4D97-AF65-F5344CB8AC3E}">
        <p14:creationId xmlns:p14="http://schemas.microsoft.com/office/powerpoint/2010/main" val="249066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Introducing the first and only canine flu vaccine built on RNA particle technology: </a:t>
            </a:r>
            <a:r>
              <a:rPr lang="en-US" dirty="0" err="1"/>
              <a:t>Nobivac</a:t>
            </a:r>
            <a:r>
              <a:rPr lang="en-US" dirty="0"/>
              <a:t>® NXT Canine Flu H3N2, a non-adjuvanted, low-volume vaccine that delivers exceptional protection against canine influenza virus (CIV).</a:t>
            </a:r>
          </a:p>
          <a:p>
            <a:endParaRPr lang="en-US" dirty="0"/>
          </a:p>
        </p:txBody>
      </p:sp>
      <p:sp>
        <p:nvSpPr>
          <p:cNvPr id="4" name="Slide Number Placeholder 3"/>
          <p:cNvSpPr>
            <a:spLocks noGrp="1"/>
          </p:cNvSpPr>
          <p:nvPr>
            <p:ph type="sldNum" sz="quarter" idx="5"/>
          </p:nvPr>
        </p:nvSpPr>
        <p:spPr/>
        <p:txBody>
          <a:bodyPr/>
          <a:lstStyle/>
          <a:p>
            <a:fld id="{7C3DE04D-A64E-7947-B99C-FD029354EDB1}" type="slidenum">
              <a:rPr lang="en-GB" smtClean="0"/>
              <a:t>3</a:t>
            </a:fld>
            <a:endParaRPr lang="en-GB"/>
          </a:p>
        </p:txBody>
      </p:sp>
    </p:spTree>
    <p:extLst>
      <p:ext uri="{BB962C8B-B14F-4D97-AF65-F5344CB8AC3E}">
        <p14:creationId xmlns:p14="http://schemas.microsoft.com/office/powerpoint/2010/main" val="424058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DE04D-A64E-7947-B99C-FD029354EDB1}" type="slidenum">
              <a:rPr lang="en-GB" smtClean="0"/>
              <a:t>4</a:t>
            </a:fld>
            <a:endParaRPr lang="en-GB"/>
          </a:p>
        </p:txBody>
      </p:sp>
    </p:spTree>
    <p:extLst>
      <p:ext uri="{BB962C8B-B14F-4D97-AF65-F5344CB8AC3E}">
        <p14:creationId xmlns:p14="http://schemas.microsoft.com/office/powerpoint/2010/main" val="308516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solidFill>
                  <a:srgbClr val="000000"/>
                </a:solidFill>
                <a:effectLst/>
                <a:latin typeface="Calibri" panose="020F0502020204030204" pitchFamily="34" charset="0"/>
              </a:rPr>
              <a:t>Nobivac</a:t>
            </a:r>
            <a:r>
              <a:rPr lang="en-US" b="0" i="0" u="none" strike="noStrike" dirty="0">
                <a:solidFill>
                  <a:srgbClr val="000000"/>
                </a:solidFill>
                <a:effectLst/>
                <a:latin typeface="Calibri" panose="020F0502020204030204" pitchFamily="34" charset="0"/>
              </a:rPr>
              <a:t>® NXT Canine Flu H3N2 is a 0.5-mL dose vaccine. </a:t>
            </a:r>
            <a:r>
              <a:rPr lang="en-US" dirty="0">
                <a:solidFill>
                  <a:srgbClr val="3F3F3F"/>
                </a:solidFill>
                <a:effectLst/>
                <a:latin typeface="Helvetica" pitchFamily="2" charset="0"/>
              </a:rPr>
              <a:t>It may be given to puppies as young as 8 weeks of age with an initial primary immunization series of 2 doses administered 3-4 weeks apart</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 Duration of immunity has not been established for this vaccine or other CIV vaccines. </a:t>
            </a:r>
            <a:r>
              <a:rPr lang="en-US" dirty="0">
                <a:solidFill>
                  <a:srgbClr val="3F3F3F"/>
                </a:solidFill>
                <a:effectLst/>
                <a:latin typeface="Helvetica" pitchFamily="2" charset="0"/>
              </a:rPr>
              <a:t>As with the other CIV vaccines, annual vaccination with 1 dose is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pitchFamily="34" charset="0"/>
            </a:endParaRPr>
          </a:p>
          <a:p>
            <a:pPr>
              <a:defRPr/>
            </a:pPr>
            <a:r>
              <a:rPr lang="en-US" b="0" i="0" u="none" strike="noStrike" dirty="0">
                <a:solidFill>
                  <a:srgbClr val="222222"/>
                </a:solidFill>
                <a:effectLst/>
                <a:latin typeface="ProximaNova-Regular"/>
              </a:rPr>
              <a:t>This vaccine does not require special storage but does need to be reconstituted.</a:t>
            </a:r>
            <a:endParaRPr lang="en-US" dirty="0"/>
          </a:p>
        </p:txBody>
      </p:sp>
      <p:sp>
        <p:nvSpPr>
          <p:cNvPr id="4" name="Slide Number Placeholder 3"/>
          <p:cNvSpPr>
            <a:spLocks noGrp="1"/>
          </p:cNvSpPr>
          <p:nvPr>
            <p:ph type="sldNum" sz="quarter" idx="5"/>
          </p:nvPr>
        </p:nvSpPr>
        <p:spPr/>
        <p:txBody>
          <a:bodyPr/>
          <a:lstStyle/>
          <a:p>
            <a:fld id="{7C3DE04D-A64E-7947-B99C-FD029354EDB1}" type="slidenum">
              <a:rPr lang="en-GB" smtClean="0"/>
              <a:t>5</a:t>
            </a:fld>
            <a:endParaRPr lang="en-GB"/>
          </a:p>
        </p:txBody>
      </p:sp>
    </p:spTree>
    <p:extLst>
      <p:ext uri="{BB962C8B-B14F-4D97-AF65-F5344CB8AC3E}">
        <p14:creationId xmlns:p14="http://schemas.microsoft.com/office/powerpoint/2010/main" val="45112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for our pets? This next-level immunity translates into protection that significantly reduces the median duration of coughing for dogs exposed to canine influenza.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challenge study involving 8-week-old puppies showed that Nobivac® NXT Canine Flu H3N2 significantly reduces coughing (</a:t>
            </a:r>
            <a:r>
              <a:rPr lang="en-US" i="1" dirty="0"/>
              <a:t>P</a:t>
            </a:r>
            <a:r>
              <a:rPr lang="en-US" dirty="0"/>
              <a:t>&lt;0.0001). Two doses of Nobivac® NXT Canine Flu H3N2 </a:t>
            </a:r>
            <a:r>
              <a:rPr lang="en-US" dirty="0">
                <a:solidFill>
                  <a:srgbClr val="3F3F3F"/>
                </a:solidFill>
                <a:effectLst/>
                <a:latin typeface="Helvetica" pitchFamily="2" charset="0"/>
              </a:rPr>
              <a:t>at a commercial field dose </a:t>
            </a:r>
            <a:r>
              <a:rPr lang="en-US" dirty="0"/>
              <a:t>were administered subcutaneously, 3 weeks apart. </a:t>
            </a:r>
            <a:r>
              <a:rPr lang="en-US" b="0" i="0" dirty="0">
                <a:solidFill>
                  <a:srgbClr val="222222"/>
                </a:solidFill>
                <a:effectLst/>
                <a:highlight>
                  <a:srgbClr val="F6F6F6"/>
                </a:highlight>
                <a:latin typeface="ProximaNova-Regular"/>
              </a:rPr>
              <a:t>Challenge was conducted 2 weeks post 2nd vaccination. </a:t>
            </a:r>
            <a:r>
              <a:rPr lang="en-US" dirty="0"/>
              <a:t>Clinical observations were recorded for 10 days post-challenge, and nasal swabs were collected for 10 consecutive days to determine viral shedding. Lungs were evaluated 10 days following challenge. </a:t>
            </a:r>
          </a:p>
        </p:txBody>
      </p:sp>
    </p:spTree>
    <p:extLst>
      <p:ext uri="{BB962C8B-B14F-4D97-AF65-F5344CB8AC3E}">
        <p14:creationId xmlns:p14="http://schemas.microsoft.com/office/powerpoint/2010/main" val="407420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mn-lt"/>
              </a:rPr>
              <a:t>Nobivac</a:t>
            </a:r>
            <a:r>
              <a:rPr lang="en-US" dirty="0">
                <a:latin typeface="+mn-lt"/>
              </a:rPr>
              <a:t>® NXT-level immunity also protects dogs’ lungs from the damage that canine influenza can cause. </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333333"/>
                </a:solidFill>
                <a:effectLst/>
                <a:latin typeface="+mn-lt"/>
                <a:cs typeface="Arial" panose="020B0604020202020204" pitchFamily="34" charset="0"/>
              </a:rPr>
              <a:t>A challenge study involving 8-week-old puppies showed that Nobivac</a:t>
            </a:r>
            <a:r>
              <a:rPr lang="en-US" sz="1200" b="0" i="0" u="none" strike="noStrike" baseline="30000" dirty="0">
                <a:solidFill>
                  <a:srgbClr val="333333"/>
                </a:solidFill>
                <a:effectLst/>
                <a:latin typeface="+mn-lt"/>
                <a:cs typeface="Arial" panose="020B0604020202020204" pitchFamily="34" charset="0"/>
              </a:rPr>
              <a:t>®</a:t>
            </a:r>
            <a:r>
              <a:rPr lang="en-US" sz="1200" b="0" i="0" u="none" strike="noStrike" dirty="0">
                <a:solidFill>
                  <a:srgbClr val="333333"/>
                </a:solidFill>
                <a:effectLst/>
                <a:latin typeface="+mn-lt"/>
                <a:cs typeface="Arial" panose="020B0604020202020204" pitchFamily="34" charset="0"/>
              </a:rPr>
              <a:t> NXT Canine Flu H3N2 significantly reduces lung lesion scores (</a:t>
            </a:r>
            <a:r>
              <a:rPr lang="en-US" sz="1200" b="0" i="1" u="none" strike="noStrike" dirty="0">
                <a:solidFill>
                  <a:srgbClr val="333333"/>
                </a:solidFill>
                <a:effectLst/>
                <a:latin typeface="+mn-lt"/>
                <a:cs typeface="Arial" panose="020B0604020202020204" pitchFamily="34" charset="0"/>
              </a:rPr>
              <a:t>P</a:t>
            </a:r>
            <a:r>
              <a:rPr lang="en-US" sz="1200" b="0" i="0" u="none" strike="noStrike" dirty="0">
                <a:solidFill>
                  <a:srgbClr val="333333"/>
                </a:solidFill>
                <a:effectLst/>
                <a:latin typeface="+mn-lt"/>
                <a:cs typeface="Arial" panose="020B0604020202020204" pitchFamily="34" charset="0"/>
              </a:rPr>
              <a:t>&lt;0.0001). </a:t>
            </a:r>
            <a:r>
              <a:rPr lang="en-US" dirty="0"/>
              <a:t>Two doses of Nobivac</a:t>
            </a:r>
            <a:r>
              <a:rPr lang="en-US" baseline="30000" dirty="0"/>
              <a:t>®</a:t>
            </a:r>
            <a:r>
              <a:rPr lang="en-US" dirty="0"/>
              <a:t> NXT Canine Flu H3N2 </a:t>
            </a:r>
            <a:r>
              <a:rPr lang="en-US" dirty="0">
                <a:solidFill>
                  <a:srgbClr val="3F3F3F"/>
                </a:solidFill>
                <a:effectLst/>
                <a:latin typeface="Helvetica" pitchFamily="2" charset="0"/>
              </a:rPr>
              <a:t>at a commercial field dose </a:t>
            </a:r>
            <a:r>
              <a:rPr lang="en-US" dirty="0"/>
              <a:t>were administered subcutaneously, 3 weeks apart. </a:t>
            </a:r>
            <a:r>
              <a:rPr lang="en-US" b="0" i="0" dirty="0">
                <a:solidFill>
                  <a:srgbClr val="222222"/>
                </a:solidFill>
                <a:effectLst/>
                <a:highlight>
                  <a:srgbClr val="F6F6F6"/>
                </a:highlight>
                <a:latin typeface="ProximaNova-Regular"/>
              </a:rPr>
              <a:t>Challenge was conducted 2 weeks post 2nd vaccination. </a:t>
            </a:r>
            <a:r>
              <a:rPr lang="en-US" dirty="0"/>
              <a:t>Clinical observations were recorded for 10 days post-challenge, and nasal swabs were collected for 10 consecutive days to determine viral shedding. Lungs were evaluated 10 days following challenge. </a:t>
            </a:r>
          </a:p>
          <a:p>
            <a:endParaRPr lang="en-US" dirty="0">
              <a:latin typeface="+mn-lt"/>
            </a:endParaRPr>
          </a:p>
        </p:txBody>
      </p:sp>
    </p:spTree>
    <p:extLst>
      <p:ext uri="{BB962C8B-B14F-4D97-AF65-F5344CB8AC3E}">
        <p14:creationId xmlns:p14="http://schemas.microsoft.com/office/powerpoint/2010/main" val="359472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Helvetica" pitchFamily="2" charset="0"/>
              </a:rPr>
              <a:t>Nobivac</a:t>
            </a:r>
            <a:r>
              <a:rPr lang="en-US" dirty="0">
                <a:effectLst/>
                <a:latin typeface="Helvetica" pitchFamily="2" charset="0"/>
              </a:rPr>
              <a:t>® NXT Canine Flu H3N2 also significantly reduced the duration of viral shedding. In addition, as shown here, the median amount of shedding from the</a:t>
            </a:r>
          </a:p>
          <a:p>
            <a:r>
              <a:rPr lang="en-US" dirty="0">
                <a:effectLst/>
                <a:latin typeface="Helvetica" pitchFamily="2" charset="0"/>
              </a:rPr>
              <a:t>vaccinates was significantly reduced compared to the control dogs.</a:t>
            </a:r>
          </a:p>
          <a:p>
            <a:endParaRPr lang="en-US" dirty="0">
              <a:effectLst/>
              <a:latin typeface="Helvetica" pitchFamily="2" charset="0"/>
            </a:endParaRPr>
          </a:p>
          <a:p>
            <a:r>
              <a:rPr lang="en-US" dirty="0">
                <a:effectLst/>
                <a:latin typeface="Helvetica" pitchFamily="2" charset="0"/>
              </a:rPr>
              <a:t>Decreased shedding reduces the opportunity for CIV to infect other dogs, which can be crucial in helping to prevent or slow an outbreak.</a:t>
            </a:r>
          </a:p>
          <a:p>
            <a:endParaRPr lang="en-US" dirty="0">
              <a:effectLst/>
              <a:latin typeface="Helvetica" pitchFamily="2" charset="0"/>
            </a:endParaRPr>
          </a:p>
          <a:p>
            <a:r>
              <a:rPr lang="en-US" dirty="0">
                <a:effectLst/>
                <a:latin typeface="Helvetica" pitchFamily="2" charset="0"/>
              </a:rPr>
              <a:t>[NOTES]</a:t>
            </a:r>
          </a:p>
          <a:p>
            <a:r>
              <a:rPr lang="en-US" dirty="0">
                <a:effectLst/>
                <a:latin typeface="Helvetica" pitchFamily="2" charset="0"/>
              </a:rPr>
              <a:t>A vaccination-challenge study included 40, 8-week-old puppies. Two doses of </a:t>
            </a:r>
            <a:r>
              <a:rPr lang="en-US" dirty="0" err="1">
                <a:effectLst/>
                <a:latin typeface="Helvetica" pitchFamily="2" charset="0"/>
              </a:rPr>
              <a:t>Nobivac</a:t>
            </a:r>
            <a:r>
              <a:rPr lang="en-US" dirty="0">
                <a:effectLst/>
                <a:latin typeface="Helvetica" pitchFamily="2" charset="0"/>
              </a:rPr>
              <a:t>® NXT Canine Flu H3N2 at a commercial </a:t>
            </a:r>
            <a:r>
              <a:rPr lang="en-US">
                <a:effectLst/>
                <a:latin typeface="Helvetica" pitchFamily="2" charset="0"/>
              </a:rPr>
              <a:t>field dose were </a:t>
            </a:r>
            <a:r>
              <a:rPr lang="en-US" dirty="0">
                <a:effectLst/>
                <a:latin typeface="Helvetica" pitchFamily="2" charset="0"/>
              </a:rPr>
              <a:t>administered subcutaneously, 3 weeks apart. Challenge was conducted 2 weeks post 2nd vaccination. Clinical observations were recorded for 10 days post-challenge, and nasal swabs were collected for 10 consecutive days to determine viral shedding. Lungs were evaluated 10 days following challenge.</a:t>
            </a:r>
          </a:p>
          <a:p>
            <a:endParaRPr lang="en-US" dirty="0">
              <a:effectLst/>
              <a:latin typeface="Helvetica" pitchFamily="2" charset="0"/>
            </a:endParaRPr>
          </a:p>
          <a:p>
            <a:r>
              <a:rPr lang="en-US" dirty="0">
                <a:effectLst/>
                <a:latin typeface="Helvetica" pitchFamily="2" charset="0"/>
              </a:rPr>
              <a:t>The duration of shedding was significantly different between the vaccinates and the controls with a P value of &lt;0.0001. The magnitude of shedding, as measured from</a:t>
            </a:r>
          </a:p>
          <a:p>
            <a:r>
              <a:rPr lang="en-US" dirty="0">
                <a:effectLst/>
                <a:latin typeface="Helvetica" pitchFamily="2" charset="0"/>
              </a:rPr>
              <a:t>nasal swabs, was significantly different with a P value = 0.0001 on Day 1 and &lt;0.0001 on Days 2 - 6. </a:t>
            </a:r>
          </a:p>
        </p:txBody>
      </p:sp>
      <p:sp>
        <p:nvSpPr>
          <p:cNvPr id="4" name="Slide Number Placeholder 3"/>
          <p:cNvSpPr>
            <a:spLocks noGrp="1"/>
          </p:cNvSpPr>
          <p:nvPr>
            <p:ph type="sldNum" sz="quarter" idx="5"/>
          </p:nvPr>
        </p:nvSpPr>
        <p:spPr/>
        <p:txBody>
          <a:bodyPr/>
          <a:lstStyle/>
          <a:p>
            <a:fld id="{7C3DE04D-A64E-7947-B99C-FD029354EDB1}" type="slidenum">
              <a:rPr lang="en-GB" smtClean="0"/>
              <a:t>8</a:t>
            </a:fld>
            <a:endParaRPr lang="en-GB"/>
          </a:p>
        </p:txBody>
      </p:sp>
    </p:spTree>
    <p:extLst>
      <p:ext uri="{BB962C8B-B14F-4D97-AF65-F5344CB8AC3E}">
        <p14:creationId xmlns:p14="http://schemas.microsoft.com/office/powerpoint/2010/main" val="218237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Nobivac</a:t>
            </a:r>
            <a:r>
              <a:rPr lang="en-US" dirty="0"/>
              <a:t>® NXT Canine Flu H3N2 also demonstrated exceptional safety under field conditions, proven safe across a variety of breeds and ages.</a:t>
            </a:r>
            <a:r>
              <a:rPr lang="en-US" baseline="30000" dirty="0"/>
              <a:t>1</a:t>
            </a:r>
            <a:r>
              <a:rPr lang="en-US" baseline="0" dirty="0"/>
              <a:t> 1,301 doses were administered to 654 dogs of various breeds, ranging from 8 weeks to 15 years old. The most common adverse event was lethargy, observed in only 1.6% of doses.</a:t>
            </a:r>
          </a:p>
          <a:p>
            <a:endParaRPr lang="en-US" baseline="0" dirty="0"/>
          </a:p>
          <a:p>
            <a:endParaRPr lang="en-US" baseline="0" dirty="0"/>
          </a:p>
          <a:p>
            <a:r>
              <a:rPr lang="en-US" baseline="0" dirty="0"/>
              <a:t>[NOTES]</a:t>
            </a:r>
            <a:endParaRPr lang="en-US" baseline="0" dirty="0">
              <a:cs typeface="Calibri"/>
            </a:endParaRPr>
          </a:p>
          <a:p>
            <a:endParaRPr lang="en-US" baseline="0" dirty="0"/>
          </a:p>
          <a:p>
            <a:r>
              <a:rPr lang="en-US" b="1" baseline="0" dirty="0"/>
              <a:t>Reference: 1.</a:t>
            </a:r>
            <a:r>
              <a:rPr lang="en-US" baseline="0" dirty="0"/>
              <a:t> Data on file. Merck Animal Health.</a:t>
            </a:r>
            <a:endParaRPr lang="en-US" baseline="0" dirty="0">
              <a:cs typeface="Calibri"/>
            </a:endParaRPr>
          </a:p>
        </p:txBody>
      </p:sp>
      <p:sp>
        <p:nvSpPr>
          <p:cNvPr id="4" name="Slide Number Placeholder 3"/>
          <p:cNvSpPr>
            <a:spLocks noGrp="1"/>
          </p:cNvSpPr>
          <p:nvPr>
            <p:ph type="sldNum" sz="quarter" idx="5"/>
          </p:nvPr>
        </p:nvSpPr>
        <p:spPr/>
        <p:txBody>
          <a:bodyPr/>
          <a:lstStyle/>
          <a:p>
            <a:fld id="{7C3DE04D-A64E-7947-B99C-FD029354EDB1}" type="slidenum">
              <a:rPr lang="en-GB" smtClean="0"/>
              <a:t>9</a:t>
            </a:fld>
            <a:endParaRPr lang="en-GB"/>
          </a:p>
        </p:txBody>
      </p:sp>
    </p:spTree>
    <p:extLst>
      <p:ext uri="{BB962C8B-B14F-4D97-AF65-F5344CB8AC3E}">
        <p14:creationId xmlns:p14="http://schemas.microsoft.com/office/powerpoint/2010/main" val="378013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Platform">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EEABB6-E577-D2BB-BD73-054EBD88E33D}"/>
              </a:ext>
            </a:extLst>
          </p:cNvPr>
          <p:cNvSpPr/>
          <p:nvPr userDrawn="1"/>
        </p:nvSpPr>
        <p:spPr>
          <a:xfrm>
            <a:off x="0" y="0"/>
            <a:ext cx="790034" cy="353378"/>
          </a:xfrm>
          <a:prstGeom prst="rect">
            <a:avLst/>
          </a:prstGeom>
          <a:solidFill>
            <a:srgbClr val="E6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2C96302-26E1-67A3-C4EE-71418D275C06}"/>
              </a:ext>
            </a:extLst>
          </p:cNvPr>
          <p:cNvPicPr>
            <a:picLocks noChangeAspect="1"/>
          </p:cNvPicPr>
          <p:nvPr userDrawn="1"/>
        </p:nvPicPr>
        <p:blipFill>
          <a:blip r:embed="rId3"/>
          <a:stretch>
            <a:fillRect/>
          </a:stretch>
        </p:blipFill>
        <p:spPr>
          <a:xfrm rot="18385280">
            <a:off x="-2138914" y="255068"/>
            <a:ext cx="4421537" cy="4298716"/>
          </a:xfrm>
          <a:prstGeom prst="rect">
            <a:avLst/>
          </a:prstGeom>
        </p:spPr>
      </p:pic>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1737360" y="1709738"/>
            <a:ext cx="679704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1737359" y="4716464"/>
            <a:ext cx="6797040" cy="1234688"/>
          </a:xfrm>
        </p:spPr>
        <p:txBody>
          <a:bodyPr lIns="0" tIns="0" rIns="0" bIns="0"/>
          <a:lstStyle>
            <a:lvl1pPr marL="0" indent="0">
              <a:buNone/>
              <a:defRPr sz="2400">
                <a:solidFill>
                  <a:srgbClr val="8702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78A34C23-3BA6-C223-0373-DD7B9E5BD5B9}"/>
              </a:ext>
            </a:extLst>
          </p:cNvPr>
          <p:cNvPicPr>
            <a:picLocks noChangeAspect="1"/>
          </p:cNvPicPr>
          <p:nvPr userDrawn="1"/>
        </p:nvPicPr>
        <p:blipFill rotWithShape="1">
          <a:blip r:embed="rId4"/>
          <a:srcRect r="41864" b="-7910"/>
          <a:stretch/>
        </p:blipFill>
        <p:spPr>
          <a:xfrm rot="16200000">
            <a:off x="-1313155" y="4297038"/>
            <a:ext cx="4227409" cy="325255"/>
          </a:xfrm>
          <a:prstGeom prst="rect">
            <a:avLst/>
          </a:prstGeom>
        </p:spPr>
      </p:pic>
      <p:pic>
        <p:nvPicPr>
          <p:cNvPr id="4" name="Picture 3">
            <a:extLst>
              <a:ext uri="{FF2B5EF4-FFF2-40B4-BE49-F238E27FC236}">
                <a16:creationId xmlns:a16="http://schemas.microsoft.com/office/drawing/2014/main" id="{BE5124A3-0D9C-94F3-3B26-F75A14185866}"/>
              </a:ext>
            </a:extLst>
          </p:cNvPr>
          <p:cNvPicPr>
            <a:picLocks noChangeAspect="1"/>
          </p:cNvPicPr>
          <p:nvPr userDrawn="1"/>
        </p:nvPicPr>
        <p:blipFill>
          <a:blip r:embed="rId5"/>
          <a:srcRect/>
          <a:stretch/>
        </p:blipFill>
        <p:spPr>
          <a:xfrm>
            <a:off x="8331200" y="2880034"/>
            <a:ext cx="3930142" cy="3209616"/>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A4DF1085-9E6E-1221-9D03-B69651055170}"/>
              </a:ext>
            </a:extLst>
          </p:cNvPr>
          <p:cNvPicPr>
            <a:picLocks noChangeAspect="1"/>
          </p:cNvPicPr>
          <p:nvPr userDrawn="1"/>
        </p:nvPicPr>
        <p:blipFill>
          <a:blip r:embed="rId6"/>
          <a:stretch>
            <a:fillRect/>
          </a:stretch>
        </p:blipFill>
        <p:spPr>
          <a:xfrm>
            <a:off x="10713363" y="6122994"/>
            <a:ext cx="1247796" cy="522597"/>
          </a:xfrm>
          <a:prstGeom prst="rect">
            <a:avLst/>
          </a:prstGeom>
        </p:spPr>
      </p:pic>
      <p:pic>
        <p:nvPicPr>
          <p:cNvPr id="11" name="Picture 10">
            <a:extLst>
              <a:ext uri="{FF2B5EF4-FFF2-40B4-BE49-F238E27FC236}">
                <a16:creationId xmlns:a16="http://schemas.microsoft.com/office/drawing/2014/main" id="{7179DDBD-0C3C-9B18-DD12-EE65A6492186}"/>
              </a:ext>
            </a:extLst>
          </p:cNvPr>
          <p:cNvPicPr>
            <a:picLocks noChangeAspect="1"/>
          </p:cNvPicPr>
          <p:nvPr userDrawn="1"/>
        </p:nvPicPr>
        <p:blipFill rotWithShape="1">
          <a:blip r:embed="rId7"/>
          <a:srcRect r="15088"/>
          <a:stretch/>
        </p:blipFill>
        <p:spPr>
          <a:xfrm>
            <a:off x="8821277" y="369184"/>
            <a:ext cx="3370723" cy="1583527"/>
          </a:xfrm>
          <a:prstGeom prst="rect">
            <a:avLst/>
          </a:prstGeom>
        </p:spPr>
      </p:pic>
    </p:spTree>
    <p:extLst>
      <p:ext uri="{BB962C8B-B14F-4D97-AF65-F5344CB8AC3E}">
        <p14:creationId xmlns:p14="http://schemas.microsoft.com/office/powerpoint/2010/main" val="405751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Content Slide-Rabies-Fel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E0004D"/>
              </a:buClr>
              <a:defRPr>
                <a:solidFill>
                  <a:srgbClr val="000000">
                    <a:alpha val="89804"/>
                  </a:srgbClr>
                </a:solidFill>
              </a:defRPr>
            </a:lvl1pPr>
            <a:lvl2pPr>
              <a:buClr>
                <a:srgbClr val="FFC658"/>
              </a:buClr>
              <a:defRPr>
                <a:solidFill>
                  <a:srgbClr val="000000">
                    <a:alpha val="89804"/>
                  </a:srgbClr>
                </a:solidFill>
              </a:defRPr>
            </a:lvl2pPr>
            <a:lvl3pPr>
              <a:buClr>
                <a:srgbClr val="F65275"/>
              </a:buClr>
              <a:defRPr>
                <a:solidFill>
                  <a:srgbClr val="000000">
                    <a:alpha val="89804"/>
                  </a:srgbClr>
                </a:solidFill>
              </a:defRPr>
            </a:lvl3pPr>
            <a:lvl4pPr>
              <a:buClr>
                <a:srgbClr val="F68D2E"/>
              </a:buClr>
              <a:defRPr>
                <a:solidFill>
                  <a:srgbClr val="000000">
                    <a:alpha val="89804"/>
                  </a:srgbClr>
                </a:solidFill>
              </a:defRPr>
            </a:lvl4pPr>
            <a:lvl5pPr>
              <a:buClr>
                <a:srgbClr val="E0004D"/>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5BC89667-4E9D-074D-8F3E-EEB3CBFCDA4E}" type="slidenum">
              <a:rPr lang="en-US" smtClean="0"/>
              <a:pPr/>
              <a:t>‹#›</a:t>
            </a:fld>
            <a:endParaRPr lang="en-US"/>
          </a:p>
        </p:txBody>
      </p:sp>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3"/>
          <a:srcRect l="41590" t="-7823" r="-891" b="-7908"/>
          <a:stretch/>
        </p:blipFill>
        <p:spPr>
          <a:xfrm flipH="1">
            <a:off x="9738963" y="534296"/>
            <a:ext cx="2384611" cy="192903"/>
          </a:xfrm>
          <a:prstGeom prst="rect">
            <a:avLst/>
          </a:prstGeom>
        </p:spPr>
      </p:pic>
      <p:pic>
        <p:nvPicPr>
          <p:cNvPr id="4" name="Picture 3">
            <a:extLst>
              <a:ext uri="{FF2B5EF4-FFF2-40B4-BE49-F238E27FC236}">
                <a16:creationId xmlns:a16="http://schemas.microsoft.com/office/drawing/2014/main" id="{FFCA1521-CE6C-E66F-AF3E-2A2713431987}"/>
              </a:ext>
            </a:extLst>
          </p:cNvPr>
          <p:cNvPicPr>
            <a:picLocks noChangeAspect="1"/>
          </p:cNvPicPr>
          <p:nvPr userDrawn="1"/>
        </p:nvPicPr>
        <p:blipFill>
          <a:blip r:embed="rId4"/>
          <a:stretch>
            <a:fillRect/>
          </a:stretch>
        </p:blipFill>
        <p:spPr>
          <a:xfrm rot="6883183" flipV="1">
            <a:off x="9159233" y="-275733"/>
            <a:ext cx="1740344" cy="1585647"/>
          </a:xfrm>
          <a:prstGeom prst="rect">
            <a:avLst/>
          </a:prstGeom>
        </p:spPr>
      </p:pic>
      <p:sp>
        <p:nvSpPr>
          <p:cNvPr id="7" name="TextBox 6">
            <a:extLst>
              <a:ext uri="{FF2B5EF4-FFF2-40B4-BE49-F238E27FC236}">
                <a16:creationId xmlns:a16="http://schemas.microsoft.com/office/drawing/2014/main" id="{14BB1E75-B872-26B9-27A0-B652CCE2E6AD}"/>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EE668017-D7F3-ADAC-3591-620B2C5C6238}"/>
              </a:ext>
            </a:extLst>
          </p:cNvPr>
          <p:cNvPicPr>
            <a:picLocks noChangeAspect="1"/>
          </p:cNvPicPr>
          <p:nvPr userDrawn="1"/>
        </p:nvPicPr>
        <p:blipFill>
          <a:blip r:embed="rId5"/>
          <a:srcRect/>
          <a:stretch/>
        </p:blipFill>
        <p:spPr>
          <a:xfrm>
            <a:off x="9395185" y="5905064"/>
            <a:ext cx="1776228" cy="688538"/>
          </a:xfrm>
          <a:prstGeom prst="rect">
            <a:avLst/>
          </a:prstGeom>
        </p:spPr>
      </p:pic>
    </p:spTree>
    <p:extLst>
      <p:ext uri="{BB962C8B-B14F-4D97-AF65-F5344CB8AC3E}">
        <p14:creationId xmlns:p14="http://schemas.microsoft.com/office/powerpoint/2010/main" val="56731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Rabies-Can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E0004D"/>
              </a:buClr>
              <a:defRPr>
                <a:solidFill>
                  <a:srgbClr val="000000">
                    <a:alpha val="89804"/>
                  </a:srgbClr>
                </a:solidFill>
              </a:defRPr>
            </a:lvl1pPr>
            <a:lvl2pPr>
              <a:buClr>
                <a:srgbClr val="FFC658"/>
              </a:buClr>
              <a:defRPr>
                <a:solidFill>
                  <a:srgbClr val="000000">
                    <a:alpha val="89804"/>
                  </a:srgbClr>
                </a:solidFill>
              </a:defRPr>
            </a:lvl2pPr>
            <a:lvl3pPr>
              <a:buClr>
                <a:srgbClr val="F65275"/>
              </a:buClr>
              <a:defRPr>
                <a:solidFill>
                  <a:srgbClr val="000000">
                    <a:alpha val="89804"/>
                  </a:srgbClr>
                </a:solidFill>
              </a:defRPr>
            </a:lvl3pPr>
            <a:lvl4pPr>
              <a:buClr>
                <a:srgbClr val="F68D2E"/>
              </a:buClr>
              <a:defRPr>
                <a:solidFill>
                  <a:srgbClr val="000000">
                    <a:alpha val="89804"/>
                  </a:srgbClr>
                </a:solidFill>
              </a:defRPr>
            </a:lvl4pPr>
            <a:lvl5pPr>
              <a:buClr>
                <a:srgbClr val="E0004D"/>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7C5F4E3F-F630-EA48-A87E-998C52ADF8A7}" type="slidenum">
              <a:rPr lang="en-US" smtClean="0"/>
              <a:pPr/>
              <a:t>‹#›</a:t>
            </a:fld>
            <a:endParaRPr lang="en-US"/>
          </a:p>
        </p:txBody>
      </p:sp>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2"/>
          <a:srcRect l="41590" t="-7823" r="-891" b="-7908"/>
          <a:stretch/>
        </p:blipFill>
        <p:spPr>
          <a:xfrm flipH="1">
            <a:off x="9738963" y="534296"/>
            <a:ext cx="2384611" cy="192903"/>
          </a:xfrm>
          <a:prstGeom prst="rect">
            <a:avLst/>
          </a:prstGeom>
        </p:spPr>
      </p:pic>
      <p:pic>
        <p:nvPicPr>
          <p:cNvPr id="4" name="Picture 3">
            <a:extLst>
              <a:ext uri="{FF2B5EF4-FFF2-40B4-BE49-F238E27FC236}">
                <a16:creationId xmlns:a16="http://schemas.microsoft.com/office/drawing/2014/main" id="{FFCA1521-CE6C-E66F-AF3E-2A2713431987}"/>
              </a:ext>
            </a:extLst>
          </p:cNvPr>
          <p:cNvPicPr>
            <a:picLocks noChangeAspect="1"/>
          </p:cNvPicPr>
          <p:nvPr userDrawn="1"/>
        </p:nvPicPr>
        <p:blipFill>
          <a:blip r:embed="rId3"/>
          <a:stretch>
            <a:fillRect/>
          </a:stretch>
        </p:blipFill>
        <p:spPr>
          <a:xfrm rot="6883183" flipV="1">
            <a:off x="9159233" y="-275733"/>
            <a:ext cx="1740344" cy="1585647"/>
          </a:xfrm>
          <a:prstGeom prst="rect">
            <a:avLst/>
          </a:prstGeom>
        </p:spPr>
      </p:pic>
      <p:sp>
        <p:nvSpPr>
          <p:cNvPr id="7" name="TextBox 6">
            <a:extLst>
              <a:ext uri="{FF2B5EF4-FFF2-40B4-BE49-F238E27FC236}">
                <a16:creationId xmlns:a16="http://schemas.microsoft.com/office/drawing/2014/main" id="{14BB1E75-B872-26B9-27A0-B652CCE2E6AD}"/>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AE472C09-FCC9-2CC6-D494-6749BDFCB393}"/>
              </a:ext>
            </a:extLst>
          </p:cNvPr>
          <p:cNvPicPr>
            <a:picLocks noChangeAspect="1"/>
          </p:cNvPicPr>
          <p:nvPr userDrawn="1"/>
        </p:nvPicPr>
        <p:blipFill>
          <a:blip r:embed="rId4"/>
          <a:srcRect/>
          <a:stretch/>
        </p:blipFill>
        <p:spPr>
          <a:xfrm>
            <a:off x="9341022" y="5907802"/>
            <a:ext cx="1848679" cy="685800"/>
          </a:xfrm>
          <a:prstGeom prst="rect">
            <a:avLst/>
          </a:prstGeom>
        </p:spPr>
      </p:pic>
    </p:spTree>
    <p:extLst>
      <p:ext uri="{BB962C8B-B14F-4D97-AF65-F5344CB8AC3E}">
        <p14:creationId xmlns:p14="http://schemas.microsoft.com/office/powerpoint/2010/main" val="218076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Content Slide-Rabies-Can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E0004D"/>
              </a:buClr>
              <a:defRPr>
                <a:solidFill>
                  <a:srgbClr val="000000">
                    <a:alpha val="89804"/>
                  </a:srgbClr>
                </a:solidFill>
              </a:defRPr>
            </a:lvl1pPr>
            <a:lvl2pPr>
              <a:buClr>
                <a:srgbClr val="FFC658"/>
              </a:buClr>
              <a:defRPr>
                <a:solidFill>
                  <a:srgbClr val="000000">
                    <a:alpha val="89804"/>
                  </a:srgbClr>
                </a:solidFill>
              </a:defRPr>
            </a:lvl2pPr>
            <a:lvl3pPr>
              <a:buClr>
                <a:srgbClr val="F65275"/>
              </a:buClr>
              <a:defRPr>
                <a:solidFill>
                  <a:srgbClr val="000000">
                    <a:alpha val="89804"/>
                  </a:srgbClr>
                </a:solidFill>
              </a:defRPr>
            </a:lvl3pPr>
            <a:lvl4pPr>
              <a:buClr>
                <a:srgbClr val="F68D2E"/>
              </a:buClr>
              <a:defRPr>
                <a:solidFill>
                  <a:srgbClr val="000000">
                    <a:alpha val="89804"/>
                  </a:srgbClr>
                </a:solidFill>
              </a:defRPr>
            </a:lvl4pPr>
            <a:lvl5pPr>
              <a:buClr>
                <a:srgbClr val="E0004D"/>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7C5F4E3F-F630-EA48-A87E-998C52ADF8A7}" type="slidenum">
              <a:rPr lang="en-US" smtClean="0"/>
              <a:pPr/>
              <a:t>‹#›</a:t>
            </a:fld>
            <a:endParaRPr lang="en-US"/>
          </a:p>
        </p:txBody>
      </p:sp>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3"/>
          <a:srcRect l="41590" t="-7823" r="-891" b="-7908"/>
          <a:stretch/>
        </p:blipFill>
        <p:spPr>
          <a:xfrm flipH="1">
            <a:off x="9738963" y="534296"/>
            <a:ext cx="2384611" cy="192903"/>
          </a:xfrm>
          <a:prstGeom prst="rect">
            <a:avLst/>
          </a:prstGeom>
        </p:spPr>
      </p:pic>
      <p:pic>
        <p:nvPicPr>
          <p:cNvPr id="4" name="Picture 3">
            <a:extLst>
              <a:ext uri="{FF2B5EF4-FFF2-40B4-BE49-F238E27FC236}">
                <a16:creationId xmlns:a16="http://schemas.microsoft.com/office/drawing/2014/main" id="{FFCA1521-CE6C-E66F-AF3E-2A2713431987}"/>
              </a:ext>
            </a:extLst>
          </p:cNvPr>
          <p:cNvPicPr>
            <a:picLocks noChangeAspect="1"/>
          </p:cNvPicPr>
          <p:nvPr userDrawn="1"/>
        </p:nvPicPr>
        <p:blipFill>
          <a:blip r:embed="rId4"/>
          <a:stretch>
            <a:fillRect/>
          </a:stretch>
        </p:blipFill>
        <p:spPr>
          <a:xfrm rot="6883183" flipV="1">
            <a:off x="9159233" y="-275733"/>
            <a:ext cx="1740344" cy="1585647"/>
          </a:xfrm>
          <a:prstGeom prst="rect">
            <a:avLst/>
          </a:prstGeom>
        </p:spPr>
      </p:pic>
      <p:sp>
        <p:nvSpPr>
          <p:cNvPr id="7" name="TextBox 6">
            <a:extLst>
              <a:ext uri="{FF2B5EF4-FFF2-40B4-BE49-F238E27FC236}">
                <a16:creationId xmlns:a16="http://schemas.microsoft.com/office/drawing/2014/main" id="{14BB1E75-B872-26B9-27A0-B652CCE2E6AD}"/>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AE472C09-FCC9-2CC6-D494-6749BDFCB393}"/>
              </a:ext>
            </a:extLst>
          </p:cNvPr>
          <p:cNvPicPr>
            <a:picLocks noChangeAspect="1"/>
          </p:cNvPicPr>
          <p:nvPr userDrawn="1"/>
        </p:nvPicPr>
        <p:blipFill>
          <a:blip r:embed="rId5"/>
          <a:srcRect/>
          <a:stretch/>
        </p:blipFill>
        <p:spPr>
          <a:xfrm>
            <a:off x="9341022" y="5907802"/>
            <a:ext cx="1848679" cy="685800"/>
          </a:xfrm>
          <a:prstGeom prst="rect">
            <a:avLst/>
          </a:prstGeom>
        </p:spPr>
      </p:pic>
    </p:spTree>
    <p:extLst>
      <p:ext uri="{BB962C8B-B14F-4D97-AF65-F5344CB8AC3E}">
        <p14:creationId xmlns:p14="http://schemas.microsoft.com/office/powerpoint/2010/main" val="147882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le Slide-FeLV">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1737360" y="1709738"/>
            <a:ext cx="774954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1737360" y="4716463"/>
            <a:ext cx="7749540" cy="1500187"/>
          </a:xfrm>
        </p:spPr>
        <p:txBody>
          <a:bodyPr lIns="0" tIns="0" rIns="0" bIns="0"/>
          <a:lstStyle>
            <a:lvl1pPr marL="0" indent="0">
              <a:buNone/>
              <a:defRPr sz="2400">
                <a:solidFill>
                  <a:srgbClr val="509E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E35C23A-DA53-4194-9CDE-895E1D150DAB}"/>
              </a:ext>
            </a:extLst>
          </p:cNvPr>
          <p:cNvPicPr>
            <a:picLocks noChangeAspect="1"/>
          </p:cNvPicPr>
          <p:nvPr userDrawn="1"/>
        </p:nvPicPr>
        <p:blipFill>
          <a:blip r:embed="rId3"/>
          <a:stretch>
            <a:fillRect/>
          </a:stretch>
        </p:blipFill>
        <p:spPr>
          <a:xfrm>
            <a:off x="8839200" y="353378"/>
            <a:ext cx="3352800" cy="1638300"/>
          </a:xfrm>
          <a:prstGeom prst="rect">
            <a:avLst/>
          </a:prstGeom>
        </p:spPr>
      </p:pic>
      <p:pic>
        <p:nvPicPr>
          <p:cNvPr id="10" name="Picture 9">
            <a:extLst>
              <a:ext uri="{FF2B5EF4-FFF2-40B4-BE49-F238E27FC236}">
                <a16:creationId xmlns:a16="http://schemas.microsoft.com/office/drawing/2014/main" id="{C02A4681-AC85-7182-650E-0970F9A2D22E}"/>
              </a:ext>
            </a:extLst>
          </p:cNvPr>
          <p:cNvPicPr>
            <a:picLocks noChangeAspect="1"/>
          </p:cNvPicPr>
          <p:nvPr userDrawn="1"/>
        </p:nvPicPr>
        <p:blipFill>
          <a:blip r:embed="rId4"/>
          <a:stretch>
            <a:fillRect/>
          </a:stretch>
        </p:blipFill>
        <p:spPr>
          <a:xfrm rot="19500488" flipH="1">
            <a:off x="-633006" y="-618938"/>
            <a:ext cx="4213887" cy="2866011"/>
          </a:xfrm>
          <a:prstGeom prst="rect">
            <a:avLst/>
          </a:prstGeom>
        </p:spPr>
      </p:pic>
      <p:pic>
        <p:nvPicPr>
          <p:cNvPr id="12" name="Picture 11">
            <a:extLst>
              <a:ext uri="{FF2B5EF4-FFF2-40B4-BE49-F238E27FC236}">
                <a16:creationId xmlns:a16="http://schemas.microsoft.com/office/drawing/2014/main" id="{78A34C23-3BA6-C223-0373-DD7B9E5BD5B9}"/>
              </a:ext>
            </a:extLst>
          </p:cNvPr>
          <p:cNvPicPr>
            <a:picLocks noChangeAspect="1"/>
          </p:cNvPicPr>
          <p:nvPr userDrawn="1"/>
        </p:nvPicPr>
        <p:blipFill rotWithShape="1">
          <a:blip r:embed="rId5"/>
          <a:srcRect l="19953" t="-12766" r="20039" b="-7911"/>
          <a:stretch/>
        </p:blipFill>
        <p:spPr>
          <a:xfrm rot="16200000">
            <a:off x="-1400408" y="4407593"/>
            <a:ext cx="4363433" cy="363737"/>
          </a:xfrm>
          <a:prstGeom prst="rect">
            <a:avLst/>
          </a:prstGeom>
        </p:spPr>
      </p:pic>
      <p:pic>
        <p:nvPicPr>
          <p:cNvPr id="13" name="Picture 12">
            <a:extLst>
              <a:ext uri="{FF2B5EF4-FFF2-40B4-BE49-F238E27FC236}">
                <a16:creationId xmlns:a16="http://schemas.microsoft.com/office/drawing/2014/main" id="{3152DE36-D567-BF7B-9DB7-0B741568AEED}"/>
              </a:ext>
            </a:extLst>
          </p:cNvPr>
          <p:cNvPicPr>
            <a:picLocks noChangeAspect="1"/>
          </p:cNvPicPr>
          <p:nvPr userDrawn="1"/>
        </p:nvPicPr>
        <p:blipFill>
          <a:blip r:embed="rId6"/>
          <a:srcRect/>
          <a:stretch/>
        </p:blipFill>
        <p:spPr>
          <a:xfrm>
            <a:off x="9336024" y="3569242"/>
            <a:ext cx="2355088" cy="2919663"/>
          </a:xfrm>
          <a:prstGeom prst="rect">
            <a:avLst/>
          </a:prstGeom>
        </p:spPr>
      </p:pic>
      <p:sp>
        <p:nvSpPr>
          <p:cNvPr id="6" name="TextBox 5">
            <a:extLst>
              <a:ext uri="{FF2B5EF4-FFF2-40B4-BE49-F238E27FC236}">
                <a16:creationId xmlns:a16="http://schemas.microsoft.com/office/drawing/2014/main" id="{29B3E7FB-06E5-D5E5-7FBF-1644C1E4E560}"/>
              </a:ext>
            </a:extLst>
          </p:cNvPr>
          <p:cNvSpPr txBox="1"/>
          <p:nvPr userDrawn="1"/>
        </p:nvSpPr>
        <p:spPr>
          <a:xfrm>
            <a:off x="17373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Tree>
    <p:extLst>
      <p:ext uri="{BB962C8B-B14F-4D97-AF65-F5344CB8AC3E}">
        <p14:creationId xmlns:p14="http://schemas.microsoft.com/office/powerpoint/2010/main" val="355070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vider Slide-FeLV">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10BD-F36E-9664-0193-BE843233D3B7}"/>
              </a:ext>
            </a:extLst>
          </p:cNvPr>
          <p:cNvSpPr>
            <a:spLocks noGrp="1"/>
          </p:cNvSpPr>
          <p:nvPr>
            <p:ph type="ctrTitle"/>
          </p:nvPr>
        </p:nvSpPr>
        <p:spPr>
          <a:xfrm>
            <a:off x="822960" y="1122363"/>
            <a:ext cx="7121652" cy="2387600"/>
          </a:xfrm>
        </p:spPr>
        <p:txBody>
          <a:bodyPr lIns="0" tIns="0" rIns="0" bIns="0" anchor="b"/>
          <a:lstStyle>
            <a:lvl1pPr algn="ctr">
              <a:defRPr sz="6000">
                <a:solidFill>
                  <a:srgbClr val="000000">
                    <a:alpha val="89804"/>
                  </a:srgbClr>
                </a:solidFill>
              </a:defRPr>
            </a:lvl1pPr>
          </a:lstStyle>
          <a:p>
            <a:r>
              <a:rPr lang="en-US"/>
              <a:t>Click to edit Master title style</a:t>
            </a:r>
          </a:p>
        </p:txBody>
      </p:sp>
      <p:sp>
        <p:nvSpPr>
          <p:cNvPr id="3" name="Subtitle 2">
            <a:extLst>
              <a:ext uri="{FF2B5EF4-FFF2-40B4-BE49-F238E27FC236}">
                <a16:creationId xmlns:a16="http://schemas.microsoft.com/office/drawing/2014/main" id="{9B03FA45-4161-F51F-B150-C20B216AC7B5}"/>
              </a:ext>
            </a:extLst>
          </p:cNvPr>
          <p:cNvSpPr>
            <a:spLocks noGrp="1"/>
          </p:cNvSpPr>
          <p:nvPr>
            <p:ph type="subTitle" idx="1"/>
          </p:nvPr>
        </p:nvSpPr>
        <p:spPr>
          <a:xfrm>
            <a:off x="822960" y="3716338"/>
            <a:ext cx="7121652" cy="1655762"/>
          </a:xfrm>
        </p:spPr>
        <p:txBody>
          <a:bodyPr lIns="0" tIns="0" rIns="0" bIns="0"/>
          <a:lstStyle>
            <a:lvl1pPr marL="0" indent="0" algn="ctr">
              <a:buNone/>
              <a:defRPr sz="2400">
                <a:solidFill>
                  <a:srgbClr val="509E2F">
                    <a:alpha val="89804"/>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F0FB63-D878-698E-C094-B54249BEBF1D}"/>
              </a:ext>
            </a:extLst>
          </p:cNvPr>
          <p:cNvSpPr>
            <a:spLocks noGrp="1"/>
          </p:cNvSpPr>
          <p:nvPr>
            <p:ph type="ftr" sz="quarter" idx="11"/>
          </p:nvPr>
        </p:nvSpPr>
        <p:spPr>
          <a:xfrm>
            <a:off x="822960" y="5852160"/>
            <a:ext cx="66294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D041A93D-BEEA-4A33-D057-57D1B4DE18A2}"/>
              </a:ext>
            </a:extLst>
          </p:cNvPr>
          <p:cNvSpPr>
            <a:spLocks noGrp="1"/>
          </p:cNvSpPr>
          <p:nvPr>
            <p:ph type="sldNum" sz="quarter" idx="12"/>
          </p:nvPr>
        </p:nvSpPr>
        <p:spPr/>
        <p:txBody>
          <a:bodyPr/>
          <a:lstStyle>
            <a:lvl1pPr>
              <a:defRPr/>
            </a:lvl1pPr>
          </a:lstStyle>
          <a:p>
            <a:fld id="{957A14E2-96CE-804C-ACB9-D97820D1E00F}" type="slidenum">
              <a:rPr lang="en-US" smtClean="0"/>
              <a:pPr/>
              <a:t>‹#›</a:t>
            </a:fld>
            <a:endParaRPr lang="en-US"/>
          </a:p>
        </p:txBody>
      </p:sp>
      <p:pic>
        <p:nvPicPr>
          <p:cNvPr id="11" name="Picture 10">
            <a:extLst>
              <a:ext uri="{FF2B5EF4-FFF2-40B4-BE49-F238E27FC236}">
                <a16:creationId xmlns:a16="http://schemas.microsoft.com/office/drawing/2014/main" id="{B490518B-C5F6-1599-F1AC-4A990578D296}"/>
              </a:ext>
            </a:extLst>
          </p:cNvPr>
          <p:cNvPicPr>
            <a:picLocks noChangeAspect="1"/>
          </p:cNvPicPr>
          <p:nvPr userDrawn="1"/>
        </p:nvPicPr>
        <p:blipFill>
          <a:blip r:embed="rId3"/>
          <a:stretch>
            <a:fillRect/>
          </a:stretch>
        </p:blipFill>
        <p:spPr>
          <a:xfrm rot="923694">
            <a:off x="-482092" y="4032821"/>
            <a:ext cx="3645738" cy="3222752"/>
          </a:xfrm>
          <a:prstGeom prst="rect">
            <a:avLst/>
          </a:prstGeom>
        </p:spPr>
      </p:pic>
      <p:pic>
        <p:nvPicPr>
          <p:cNvPr id="7" name="Picture 6">
            <a:extLst>
              <a:ext uri="{FF2B5EF4-FFF2-40B4-BE49-F238E27FC236}">
                <a16:creationId xmlns:a16="http://schemas.microsoft.com/office/drawing/2014/main" id="{0AF1CDD3-DC25-8131-B32F-2AA71F6C370A}"/>
              </a:ext>
            </a:extLst>
          </p:cNvPr>
          <p:cNvPicPr>
            <a:picLocks noChangeAspect="1"/>
          </p:cNvPicPr>
          <p:nvPr userDrawn="1"/>
        </p:nvPicPr>
        <p:blipFill>
          <a:blip r:embed="rId4"/>
          <a:stretch>
            <a:fillRect/>
          </a:stretch>
        </p:blipFill>
        <p:spPr>
          <a:xfrm rot="2387003" flipV="1">
            <a:off x="5813636" y="414768"/>
            <a:ext cx="4582448" cy="3116682"/>
          </a:xfrm>
          <a:prstGeom prst="rect">
            <a:avLst/>
          </a:prstGeom>
        </p:spPr>
      </p:pic>
      <p:pic>
        <p:nvPicPr>
          <p:cNvPr id="13" name="Picture 12">
            <a:extLst>
              <a:ext uri="{FF2B5EF4-FFF2-40B4-BE49-F238E27FC236}">
                <a16:creationId xmlns:a16="http://schemas.microsoft.com/office/drawing/2014/main" id="{1BC5D805-B619-E873-A774-AB0AAF37C88E}"/>
              </a:ext>
            </a:extLst>
          </p:cNvPr>
          <p:cNvPicPr>
            <a:picLocks noChangeAspect="1"/>
          </p:cNvPicPr>
          <p:nvPr userDrawn="1"/>
        </p:nvPicPr>
        <p:blipFill rotWithShape="1">
          <a:blip r:embed="rId5"/>
          <a:srcRect l="20187" r="20226" b="-7910"/>
          <a:stretch/>
        </p:blipFill>
        <p:spPr>
          <a:xfrm>
            <a:off x="8857775" y="1084787"/>
            <a:ext cx="3211772" cy="241093"/>
          </a:xfrm>
          <a:prstGeom prst="rect">
            <a:avLst/>
          </a:prstGeom>
        </p:spPr>
      </p:pic>
      <p:sp>
        <p:nvSpPr>
          <p:cNvPr id="4" name="TextBox 3">
            <a:extLst>
              <a:ext uri="{FF2B5EF4-FFF2-40B4-BE49-F238E27FC236}">
                <a16:creationId xmlns:a16="http://schemas.microsoft.com/office/drawing/2014/main" id="{FCDDA738-7788-1D72-BCFC-4B6A88AAE85A}"/>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10" name="Picture 9">
            <a:extLst>
              <a:ext uri="{FF2B5EF4-FFF2-40B4-BE49-F238E27FC236}">
                <a16:creationId xmlns:a16="http://schemas.microsoft.com/office/drawing/2014/main" id="{211A6CEC-1AFA-4189-0E05-D7B1B6435397}"/>
              </a:ext>
            </a:extLst>
          </p:cNvPr>
          <p:cNvPicPr>
            <a:picLocks noChangeAspect="1"/>
          </p:cNvPicPr>
          <p:nvPr userDrawn="1"/>
        </p:nvPicPr>
        <p:blipFill>
          <a:blip r:embed="rId6"/>
          <a:srcRect/>
          <a:stretch/>
        </p:blipFill>
        <p:spPr>
          <a:xfrm>
            <a:off x="9549943" y="5907802"/>
            <a:ext cx="1540565" cy="685800"/>
          </a:xfrm>
          <a:prstGeom prst="rect">
            <a:avLst/>
          </a:prstGeom>
        </p:spPr>
      </p:pic>
    </p:spTree>
    <p:extLst>
      <p:ext uri="{BB962C8B-B14F-4D97-AF65-F5344CB8AC3E}">
        <p14:creationId xmlns:p14="http://schemas.microsoft.com/office/powerpoint/2010/main" val="2588972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FeLV-Sm Molec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509E2F"/>
              </a:buClr>
              <a:defRPr>
                <a:solidFill>
                  <a:srgbClr val="000000">
                    <a:alpha val="89804"/>
                  </a:srgbClr>
                </a:solidFill>
              </a:defRPr>
            </a:lvl1pPr>
            <a:lvl2pPr>
              <a:buClr>
                <a:srgbClr val="0097A9"/>
              </a:buClr>
              <a:defRPr>
                <a:solidFill>
                  <a:srgbClr val="000000">
                    <a:alpha val="89804"/>
                  </a:srgbClr>
                </a:solidFill>
              </a:defRPr>
            </a:lvl2pPr>
            <a:lvl3pPr>
              <a:buClr>
                <a:srgbClr val="509E2F"/>
              </a:buClr>
              <a:defRPr>
                <a:solidFill>
                  <a:srgbClr val="000000">
                    <a:alpha val="89804"/>
                  </a:srgbClr>
                </a:solidFill>
              </a:defRPr>
            </a:lvl3pPr>
            <a:lvl4pPr>
              <a:buClr>
                <a:srgbClr val="0097A9"/>
              </a:buClr>
              <a:defRPr>
                <a:solidFill>
                  <a:srgbClr val="000000">
                    <a:alpha val="89804"/>
                  </a:srgbClr>
                </a:solidFill>
              </a:defRPr>
            </a:lvl4pPr>
            <a:lvl5pPr>
              <a:buClr>
                <a:srgbClr val="509E2F"/>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00751E29-DC57-C847-B473-EECD4802F907}" type="slidenum">
              <a:rPr lang="en-US" smtClean="0"/>
              <a:pPr/>
              <a:t>‹#›</a:t>
            </a:fld>
            <a:endParaRPr lang="en-US"/>
          </a:p>
        </p:txBody>
      </p:sp>
      <p:pic>
        <p:nvPicPr>
          <p:cNvPr id="7" name="Picture 6">
            <a:extLst>
              <a:ext uri="{FF2B5EF4-FFF2-40B4-BE49-F238E27FC236}">
                <a16:creationId xmlns:a16="http://schemas.microsoft.com/office/drawing/2014/main" id="{91B8317F-96CA-392A-6920-A524C0CDE5E7}"/>
              </a:ext>
            </a:extLst>
          </p:cNvPr>
          <p:cNvPicPr>
            <a:picLocks noChangeAspect="1"/>
          </p:cNvPicPr>
          <p:nvPr userDrawn="1"/>
        </p:nvPicPr>
        <p:blipFill>
          <a:blip r:embed="rId2"/>
          <a:stretch>
            <a:fillRect/>
          </a:stretch>
        </p:blipFill>
        <p:spPr>
          <a:xfrm rot="2775287" flipV="1">
            <a:off x="7978839" y="-214601"/>
            <a:ext cx="1937029" cy="1317441"/>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3"/>
          <a:srcRect l="19968" t="-7823" r="20018" b="-7908"/>
          <a:stretch/>
        </p:blipFill>
        <p:spPr>
          <a:xfrm flipH="1">
            <a:off x="9699516" y="534296"/>
            <a:ext cx="2413298" cy="192903"/>
          </a:xfrm>
          <a:prstGeom prst="rect">
            <a:avLst/>
          </a:prstGeom>
        </p:spPr>
      </p:pic>
      <p:sp>
        <p:nvSpPr>
          <p:cNvPr id="4" name="TextBox 3">
            <a:extLst>
              <a:ext uri="{FF2B5EF4-FFF2-40B4-BE49-F238E27FC236}">
                <a16:creationId xmlns:a16="http://schemas.microsoft.com/office/drawing/2014/main" id="{557CF7FE-D950-2E9E-DE81-FB2449552CD3}"/>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6BA5F3D3-59DB-893A-91E2-02B7452184B8}"/>
              </a:ext>
            </a:extLst>
          </p:cNvPr>
          <p:cNvPicPr>
            <a:picLocks noChangeAspect="1"/>
          </p:cNvPicPr>
          <p:nvPr userDrawn="1"/>
        </p:nvPicPr>
        <p:blipFill>
          <a:blip r:embed="rId4"/>
          <a:srcRect/>
          <a:stretch/>
        </p:blipFill>
        <p:spPr>
          <a:xfrm>
            <a:off x="9549943" y="5907802"/>
            <a:ext cx="1540565" cy="685800"/>
          </a:xfrm>
          <a:prstGeom prst="rect">
            <a:avLst/>
          </a:prstGeom>
        </p:spPr>
      </p:pic>
    </p:spTree>
    <p:extLst>
      <p:ext uri="{BB962C8B-B14F-4D97-AF65-F5344CB8AC3E}">
        <p14:creationId xmlns:p14="http://schemas.microsoft.com/office/powerpoint/2010/main" val="88954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Content Slide-FeLV-Sm Molecul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509E2F"/>
              </a:buClr>
              <a:defRPr>
                <a:solidFill>
                  <a:srgbClr val="000000">
                    <a:alpha val="89804"/>
                  </a:srgbClr>
                </a:solidFill>
              </a:defRPr>
            </a:lvl1pPr>
            <a:lvl2pPr>
              <a:buClr>
                <a:srgbClr val="0097A9"/>
              </a:buClr>
              <a:defRPr>
                <a:solidFill>
                  <a:srgbClr val="000000">
                    <a:alpha val="89804"/>
                  </a:srgbClr>
                </a:solidFill>
              </a:defRPr>
            </a:lvl2pPr>
            <a:lvl3pPr>
              <a:buClr>
                <a:srgbClr val="509E2F"/>
              </a:buClr>
              <a:defRPr>
                <a:solidFill>
                  <a:srgbClr val="000000">
                    <a:alpha val="89804"/>
                  </a:srgbClr>
                </a:solidFill>
              </a:defRPr>
            </a:lvl3pPr>
            <a:lvl4pPr>
              <a:buClr>
                <a:srgbClr val="0097A9"/>
              </a:buClr>
              <a:defRPr>
                <a:solidFill>
                  <a:srgbClr val="000000">
                    <a:alpha val="89804"/>
                  </a:srgbClr>
                </a:solidFill>
              </a:defRPr>
            </a:lvl4pPr>
            <a:lvl5pPr>
              <a:buClr>
                <a:srgbClr val="509E2F"/>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00751E29-DC57-C847-B473-EECD4802F907}" type="slidenum">
              <a:rPr lang="en-US" smtClean="0"/>
              <a:pPr/>
              <a:t>‹#›</a:t>
            </a:fld>
            <a:endParaRPr lang="en-US"/>
          </a:p>
        </p:txBody>
      </p:sp>
      <p:pic>
        <p:nvPicPr>
          <p:cNvPr id="7" name="Picture 6">
            <a:extLst>
              <a:ext uri="{FF2B5EF4-FFF2-40B4-BE49-F238E27FC236}">
                <a16:creationId xmlns:a16="http://schemas.microsoft.com/office/drawing/2014/main" id="{91B8317F-96CA-392A-6920-A524C0CDE5E7}"/>
              </a:ext>
            </a:extLst>
          </p:cNvPr>
          <p:cNvPicPr>
            <a:picLocks noChangeAspect="1"/>
          </p:cNvPicPr>
          <p:nvPr userDrawn="1"/>
        </p:nvPicPr>
        <p:blipFill>
          <a:blip r:embed="rId3"/>
          <a:stretch>
            <a:fillRect/>
          </a:stretch>
        </p:blipFill>
        <p:spPr>
          <a:xfrm rot="2775287" flipV="1">
            <a:off x="7978839" y="-214601"/>
            <a:ext cx="1937029" cy="1317441"/>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4"/>
          <a:srcRect l="19968" t="-7823" r="20018" b="-7908"/>
          <a:stretch/>
        </p:blipFill>
        <p:spPr>
          <a:xfrm flipH="1">
            <a:off x="9699516" y="534296"/>
            <a:ext cx="2413298" cy="192903"/>
          </a:xfrm>
          <a:prstGeom prst="rect">
            <a:avLst/>
          </a:prstGeom>
        </p:spPr>
      </p:pic>
      <p:sp>
        <p:nvSpPr>
          <p:cNvPr id="4" name="TextBox 3">
            <a:extLst>
              <a:ext uri="{FF2B5EF4-FFF2-40B4-BE49-F238E27FC236}">
                <a16:creationId xmlns:a16="http://schemas.microsoft.com/office/drawing/2014/main" id="{557CF7FE-D950-2E9E-DE81-FB2449552CD3}"/>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6BA5F3D3-59DB-893A-91E2-02B7452184B8}"/>
              </a:ext>
            </a:extLst>
          </p:cNvPr>
          <p:cNvPicPr>
            <a:picLocks noChangeAspect="1"/>
          </p:cNvPicPr>
          <p:nvPr userDrawn="1"/>
        </p:nvPicPr>
        <p:blipFill>
          <a:blip r:embed="rId5"/>
          <a:srcRect/>
          <a:stretch/>
        </p:blipFill>
        <p:spPr>
          <a:xfrm>
            <a:off x="9549943" y="5907802"/>
            <a:ext cx="1540565" cy="685800"/>
          </a:xfrm>
          <a:prstGeom prst="rect">
            <a:avLst/>
          </a:prstGeom>
        </p:spPr>
      </p:pic>
    </p:spTree>
    <p:extLst>
      <p:ext uri="{BB962C8B-B14F-4D97-AF65-F5344CB8AC3E}">
        <p14:creationId xmlns:p14="http://schemas.microsoft.com/office/powerpoint/2010/main" val="2441380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le Slide-Canine Flu">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1737360" y="1709738"/>
            <a:ext cx="710184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1737360" y="4716463"/>
            <a:ext cx="5692140" cy="1500187"/>
          </a:xfrm>
        </p:spPr>
        <p:txBody>
          <a:bodyPr lIns="0" tIns="0" rIns="0" bIns="0"/>
          <a:lstStyle>
            <a:lvl1pPr marL="0" indent="0">
              <a:buNone/>
              <a:defRPr sz="2400">
                <a:solidFill>
                  <a:srgbClr val="5C88D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7646A1E3-5639-EE7C-630C-610D5A3D8536}"/>
              </a:ext>
            </a:extLst>
          </p:cNvPr>
          <p:cNvPicPr>
            <a:picLocks noChangeAspect="1"/>
          </p:cNvPicPr>
          <p:nvPr userDrawn="1"/>
        </p:nvPicPr>
        <p:blipFill>
          <a:blip r:embed="rId3"/>
          <a:stretch>
            <a:fillRect/>
          </a:stretch>
        </p:blipFill>
        <p:spPr>
          <a:xfrm>
            <a:off x="8839200" y="353378"/>
            <a:ext cx="3352800" cy="1638300"/>
          </a:xfrm>
          <a:prstGeom prst="rect">
            <a:avLst/>
          </a:prstGeom>
        </p:spPr>
      </p:pic>
      <p:pic>
        <p:nvPicPr>
          <p:cNvPr id="8" name="Picture 7">
            <a:extLst>
              <a:ext uri="{FF2B5EF4-FFF2-40B4-BE49-F238E27FC236}">
                <a16:creationId xmlns:a16="http://schemas.microsoft.com/office/drawing/2014/main" id="{DAC6FFE4-342B-DA3D-7AD4-58F37D215965}"/>
              </a:ext>
            </a:extLst>
          </p:cNvPr>
          <p:cNvPicPr>
            <a:picLocks noChangeAspect="1"/>
          </p:cNvPicPr>
          <p:nvPr userDrawn="1"/>
        </p:nvPicPr>
        <p:blipFill>
          <a:blip r:embed="rId4"/>
          <a:stretch>
            <a:fillRect/>
          </a:stretch>
        </p:blipFill>
        <p:spPr>
          <a:xfrm rot="2556490" flipV="1">
            <a:off x="-1010168" y="-856235"/>
            <a:ext cx="3320378" cy="3147570"/>
          </a:xfrm>
          <a:prstGeom prst="rect">
            <a:avLst/>
          </a:prstGeom>
        </p:spPr>
      </p:pic>
      <p:pic>
        <p:nvPicPr>
          <p:cNvPr id="12" name="Picture 11">
            <a:extLst>
              <a:ext uri="{FF2B5EF4-FFF2-40B4-BE49-F238E27FC236}">
                <a16:creationId xmlns:a16="http://schemas.microsoft.com/office/drawing/2014/main" id="{78A34C23-3BA6-C223-0373-DD7B9E5BD5B9}"/>
              </a:ext>
            </a:extLst>
          </p:cNvPr>
          <p:cNvPicPr>
            <a:picLocks noChangeAspect="1"/>
          </p:cNvPicPr>
          <p:nvPr userDrawn="1"/>
        </p:nvPicPr>
        <p:blipFill rotWithShape="1">
          <a:blip r:embed="rId5"/>
          <a:srcRect l="3697" t="-12766" r="36356" b="-7911"/>
          <a:stretch/>
        </p:blipFill>
        <p:spPr>
          <a:xfrm rot="16200000">
            <a:off x="-1385644" y="4431381"/>
            <a:ext cx="4358870" cy="363737"/>
          </a:xfrm>
          <a:prstGeom prst="rect">
            <a:avLst/>
          </a:prstGeom>
        </p:spPr>
      </p:pic>
    </p:spTree>
    <p:extLst>
      <p:ext uri="{BB962C8B-B14F-4D97-AF65-F5344CB8AC3E}">
        <p14:creationId xmlns:p14="http://schemas.microsoft.com/office/powerpoint/2010/main" val="182699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Canine Flu">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D02D5-59B8-19B1-1D75-BEE139467963}"/>
              </a:ext>
            </a:extLst>
          </p:cNvPr>
          <p:cNvSpPr/>
          <p:nvPr userDrawn="1"/>
        </p:nvSpPr>
        <p:spPr>
          <a:xfrm>
            <a:off x="0" y="0"/>
            <a:ext cx="790034" cy="353378"/>
          </a:xfrm>
          <a:prstGeom prst="rect">
            <a:avLst/>
          </a:prstGeom>
          <a:solidFill>
            <a:srgbClr val="E6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BBB57C-D697-0833-2297-6A1ACBDF85E5}"/>
              </a:ext>
            </a:extLst>
          </p:cNvPr>
          <p:cNvPicPr>
            <a:picLocks noChangeAspect="1"/>
          </p:cNvPicPr>
          <p:nvPr userDrawn="1"/>
        </p:nvPicPr>
        <p:blipFill>
          <a:blip r:embed="rId3"/>
          <a:stretch>
            <a:fillRect/>
          </a:stretch>
        </p:blipFill>
        <p:spPr>
          <a:xfrm rot="2556490" flipV="1">
            <a:off x="-1010168" y="-856235"/>
            <a:ext cx="3320378" cy="3147570"/>
          </a:xfrm>
          <a:prstGeom prst="rect">
            <a:avLst/>
          </a:prstGeom>
        </p:spPr>
      </p:pic>
      <p:sp>
        <p:nvSpPr>
          <p:cNvPr id="4" name="Title 1">
            <a:extLst>
              <a:ext uri="{FF2B5EF4-FFF2-40B4-BE49-F238E27FC236}">
                <a16:creationId xmlns:a16="http://schemas.microsoft.com/office/drawing/2014/main" id="{E38F4074-91B2-401B-2203-EB96ED38468D}"/>
              </a:ext>
            </a:extLst>
          </p:cNvPr>
          <p:cNvSpPr>
            <a:spLocks noGrp="1"/>
          </p:cNvSpPr>
          <p:nvPr>
            <p:ph type="title"/>
          </p:nvPr>
        </p:nvSpPr>
        <p:spPr>
          <a:xfrm>
            <a:off x="1737360" y="1709738"/>
            <a:ext cx="710184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EFC2C0F7-8A56-0F73-34D6-6B7AD9D7954D}"/>
              </a:ext>
            </a:extLst>
          </p:cNvPr>
          <p:cNvSpPr>
            <a:spLocks noGrp="1"/>
          </p:cNvSpPr>
          <p:nvPr>
            <p:ph type="body" idx="1"/>
          </p:nvPr>
        </p:nvSpPr>
        <p:spPr>
          <a:xfrm>
            <a:off x="1737360" y="4716463"/>
            <a:ext cx="5692140" cy="1500187"/>
          </a:xfrm>
        </p:spPr>
        <p:txBody>
          <a:bodyPr lIns="0" tIns="0" rIns="0" bIns="0"/>
          <a:lstStyle>
            <a:lvl1pPr marL="0" indent="0">
              <a:buNone/>
              <a:defRPr sz="2400">
                <a:solidFill>
                  <a:srgbClr val="5C88D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982A9037-C8D7-17D9-23F8-EB6818EC3BE6}"/>
              </a:ext>
            </a:extLst>
          </p:cNvPr>
          <p:cNvPicPr>
            <a:picLocks noChangeAspect="1"/>
          </p:cNvPicPr>
          <p:nvPr userDrawn="1"/>
        </p:nvPicPr>
        <p:blipFill>
          <a:blip r:embed="rId4"/>
          <a:stretch>
            <a:fillRect/>
          </a:stretch>
        </p:blipFill>
        <p:spPr>
          <a:xfrm>
            <a:off x="8839200" y="353378"/>
            <a:ext cx="3352800" cy="1638300"/>
          </a:xfrm>
          <a:prstGeom prst="rect">
            <a:avLst/>
          </a:prstGeom>
        </p:spPr>
      </p:pic>
      <p:pic>
        <p:nvPicPr>
          <p:cNvPr id="15" name="Picture 14" descr="A group of dogs sitting on a black background&#10;&#10;Description automatically generated">
            <a:extLst>
              <a:ext uri="{FF2B5EF4-FFF2-40B4-BE49-F238E27FC236}">
                <a16:creationId xmlns:a16="http://schemas.microsoft.com/office/drawing/2014/main" id="{1F6CF045-A669-3292-D752-F9936181DF4C}"/>
              </a:ext>
            </a:extLst>
          </p:cNvPr>
          <p:cNvPicPr>
            <a:picLocks noChangeAspect="1"/>
          </p:cNvPicPr>
          <p:nvPr userDrawn="1"/>
        </p:nvPicPr>
        <p:blipFill rotWithShape="1">
          <a:blip r:embed="rId5"/>
          <a:srcRect r="37388" b="38294"/>
          <a:stretch/>
        </p:blipFill>
        <p:spPr>
          <a:xfrm>
            <a:off x="5442857" y="1735072"/>
            <a:ext cx="6726987" cy="5122928"/>
          </a:xfrm>
          <a:prstGeom prst="rect">
            <a:avLst/>
          </a:prstGeom>
        </p:spPr>
      </p:pic>
      <p:pic>
        <p:nvPicPr>
          <p:cNvPr id="5" name="Picture 4">
            <a:extLst>
              <a:ext uri="{FF2B5EF4-FFF2-40B4-BE49-F238E27FC236}">
                <a16:creationId xmlns:a16="http://schemas.microsoft.com/office/drawing/2014/main" id="{38F52058-CEE0-67FB-CF58-2347A44D14E7}"/>
              </a:ext>
            </a:extLst>
          </p:cNvPr>
          <p:cNvPicPr>
            <a:picLocks noChangeAspect="1"/>
          </p:cNvPicPr>
          <p:nvPr userDrawn="1"/>
        </p:nvPicPr>
        <p:blipFill rotWithShape="1">
          <a:blip r:embed="rId6"/>
          <a:srcRect l="3697" t="-12766" r="36356" b="-7911"/>
          <a:stretch/>
        </p:blipFill>
        <p:spPr>
          <a:xfrm rot="16200000">
            <a:off x="-1385644" y="4431381"/>
            <a:ext cx="4358870" cy="363737"/>
          </a:xfrm>
          <a:prstGeom prst="rect">
            <a:avLst/>
          </a:prstGeom>
        </p:spPr>
      </p:pic>
    </p:spTree>
    <p:extLst>
      <p:ext uri="{BB962C8B-B14F-4D97-AF65-F5344CB8AC3E}">
        <p14:creationId xmlns:p14="http://schemas.microsoft.com/office/powerpoint/2010/main" val="3078118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vider Slide-Canine Flu">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10BD-F36E-9664-0193-BE843233D3B7}"/>
              </a:ext>
            </a:extLst>
          </p:cNvPr>
          <p:cNvSpPr>
            <a:spLocks noGrp="1"/>
          </p:cNvSpPr>
          <p:nvPr>
            <p:ph type="ctrTitle"/>
          </p:nvPr>
        </p:nvSpPr>
        <p:spPr>
          <a:xfrm>
            <a:off x="822960" y="1122363"/>
            <a:ext cx="7896767" cy="2387600"/>
          </a:xfrm>
        </p:spPr>
        <p:txBody>
          <a:bodyPr lIns="0" tIns="0" rIns="0" bIns="0" anchor="b"/>
          <a:lstStyle>
            <a:lvl1pPr algn="ctr">
              <a:defRPr sz="6000">
                <a:solidFill>
                  <a:srgbClr val="000000">
                    <a:alpha val="89804"/>
                  </a:srgbClr>
                </a:solidFill>
              </a:defRPr>
            </a:lvl1pPr>
          </a:lstStyle>
          <a:p>
            <a:r>
              <a:rPr lang="en-US"/>
              <a:t>Click to edit Master title style</a:t>
            </a:r>
          </a:p>
        </p:txBody>
      </p:sp>
      <p:sp>
        <p:nvSpPr>
          <p:cNvPr id="3" name="Subtitle 2">
            <a:extLst>
              <a:ext uri="{FF2B5EF4-FFF2-40B4-BE49-F238E27FC236}">
                <a16:creationId xmlns:a16="http://schemas.microsoft.com/office/drawing/2014/main" id="{9B03FA45-4161-F51F-B150-C20B216AC7B5}"/>
              </a:ext>
            </a:extLst>
          </p:cNvPr>
          <p:cNvSpPr>
            <a:spLocks noGrp="1"/>
          </p:cNvSpPr>
          <p:nvPr>
            <p:ph type="subTitle" idx="1"/>
          </p:nvPr>
        </p:nvSpPr>
        <p:spPr>
          <a:xfrm>
            <a:off x="822960" y="3729038"/>
            <a:ext cx="7896767" cy="1655762"/>
          </a:xfrm>
        </p:spPr>
        <p:txBody>
          <a:bodyPr lIns="0" tIns="0" rIns="0" bIns="0"/>
          <a:lstStyle>
            <a:lvl1pPr marL="0" indent="0" algn="ctr">
              <a:buNone/>
              <a:defRPr sz="2400">
                <a:solidFill>
                  <a:srgbClr val="5C88DA">
                    <a:alpha val="89804"/>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F0FB63-D878-698E-C094-B54249BEBF1D}"/>
              </a:ext>
            </a:extLst>
          </p:cNvPr>
          <p:cNvSpPr>
            <a:spLocks noGrp="1"/>
          </p:cNvSpPr>
          <p:nvPr>
            <p:ph type="ftr" sz="quarter" idx="11"/>
          </p:nvPr>
        </p:nvSpPr>
        <p:spPr>
          <a:xfrm>
            <a:off x="822960" y="5852160"/>
            <a:ext cx="66294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D041A93D-BEEA-4A33-D057-57D1B4DE18A2}"/>
              </a:ext>
            </a:extLst>
          </p:cNvPr>
          <p:cNvSpPr>
            <a:spLocks noGrp="1"/>
          </p:cNvSpPr>
          <p:nvPr>
            <p:ph type="sldNum" sz="quarter" idx="12"/>
          </p:nvPr>
        </p:nvSpPr>
        <p:spPr/>
        <p:txBody>
          <a:bodyPr/>
          <a:lstStyle>
            <a:lvl1pPr>
              <a:defRPr/>
            </a:lvl1pPr>
          </a:lstStyle>
          <a:p>
            <a:fld id="{34325E0B-F1E4-2B44-812B-4F94A2AD9B4F}" type="slidenum">
              <a:rPr lang="en-US" smtClean="0"/>
              <a:pPr/>
              <a:t>‹#›</a:t>
            </a:fld>
            <a:endParaRPr lang="en-US"/>
          </a:p>
        </p:txBody>
      </p:sp>
      <p:pic>
        <p:nvPicPr>
          <p:cNvPr id="11" name="Picture 10">
            <a:extLst>
              <a:ext uri="{FF2B5EF4-FFF2-40B4-BE49-F238E27FC236}">
                <a16:creationId xmlns:a16="http://schemas.microsoft.com/office/drawing/2014/main" id="{B490518B-C5F6-1599-F1AC-4A990578D296}"/>
              </a:ext>
            </a:extLst>
          </p:cNvPr>
          <p:cNvPicPr>
            <a:picLocks noChangeAspect="1"/>
          </p:cNvPicPr>
          <p:nvPr userDrawn="1"/>
        </p:nvPicPr>
        <p:blipFill>
          <a:blip r:embed="rId3"/>
          <a:stretch>
            <a:fillRect/>
          </a:stretch>
        </p:blipFill>
        <p:spPr>
          <a:xfrm rot="923694">
            <a:off x="-482092" y="4032821"/>
            <a:ext cx="3645738" cy="3222752"/>
          </a:xfrm>
          <a:prstGeom prst="rect">
            <a:avLst/>
          </a:prstGeom>
        </p:spPr>
      </p:pic>
      <p:pic>
        <p:nvPicPr>
          <p:cNvPr id="4" name="Picture 3">
            <a:extLst>
              <a:ext uri="{FF2B5EF4-FFF2-40B4-BE49-F238E27FC236}">
                <a16:creationId xmlns:a16="http://schemas.microsoft.com/office/drawing/2014/main" id="{67491AB7-7196-5513-6867-57AAE96AF03A}"/>
              </a:ext>
            </a:extLst>
          </p:cNvPr>
          <p:cNvPicPr>
            <a:picLocks noChangeAspect="1"/>
          </p:cNvPicPr>
          <p:nvPr userDrawn="1"/>
        </p:nvPicPr>
        <p:blipFill>
          <a:blip r:embed="rId4"/>
          <a:stretch>
            <a:fillRect/>
          </a:stretch>
        </p:blipFill>
        <p:spPr>
          <a:xfrm rot="10444110" flipV="1">
            <a:off x="8903531" y="751375"/>
            <a:ext cx="3574575" cy="3388537"/>
          </a:xfrm>
          <a:prstGeom prst="rect">
            <a:avLst/>
          </a:prstGeom>
        </p:spPr>
      </p:pic>
      <p:pic>
        <p:nvPicPr>
          <p:cNvPr id="13" name="Picture 12">
            <a:extLst>
              <a:ext uri="{FF2B5EF4-FFF2-40B4-BE49-F238E27FC236}">
                <a16:creationId xmlns:a16="http://schemas.microsoft.com/office/drawing/2014/main" id="{1BC5D805-B619-E873-A774-AB0AAF37C88E}"/>
              </a:ext>
            </a:extLst>
          </p:cNvPr>
          <p:cNvPicPr>
            <a:picLocks noChangeAspect="1"/>
          </p:cNvPicPr>
          <p:nvPr userDrawn="1"/>
        </p:nvPicPr>
        <p:blipFill rotWithShape="1">
          <a:blip r:embed="rId5"/>
          <a:srcRect l="3743" r="36268" b="-7910"/>
          <a:stretch/>
        </p:blipFill>
        <p:spPr>
          <a:xfrm flipH="1">
            <a:off x="8908301" y="1084787"/>
            <a:ext cx="3233395" cy="241093"/>
          </a:xfrm>
          <a:prstGeom prst="rect">
            <a:avLst/>
          </a:prstGeom>
        </p:spPr>
      </p:pic>
      <p:sp>
        <p:nvSpPr>
          <p:cNvPr id="7" name="TextBox 6">
            <a:extLst>
              <a:ext uri="{FF2B5EF4-FFF2-40B4-BE49-F238E27FC236}">
                <a16:creationId xmlns:a16="http://schemas.microsoft.com/office/drawing/2014/main" id="{CB625B83-33CE-0A12-35AB-6B9318C0F422}"/>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8B78F0DB-6D40-B335-9ACD-3C7C27722F11}"/>
              </a:ext>
            </a:extLst>
          </p:cNvPr>
          <p:cNvPicPr>
            <a:picLocks noChangeAspect="1"/>
          </p:cNvPicPr>
          <p:nvPr userDrawn="1"/>
        </p:nvPicPr>
        <p:blipFill>
          <a:blip r:embed="rId6"/>
          <a:srcRect/>
          <a:stretch/>
        </p:blipFill>
        <p:spPr>
          <a:xfrm>
            <a:off x="9339614" y="5907802"/>
            <a:ext cx="1948072" cy="685800"/>
          </a:xfrm>
          <a:prstGeom prst="rect">
            <a:avLst/>
          </a:prstGeom>
        </p:spPr>
      </p:pic>
    </p:spTree>
    <p:extLst>
      <p:ext uri="{BB962C8B-B14F-4D97-AF65-F5344CB8AC3E}">
        <p14:creationId xmlns:p14="http://schemas.microsoft.com/office/powerpoint/2010/main" val="29874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Platform">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10BD-F36E-9664-0193-BE843233D3B7}"/>
              </a:ext>
            </a:extLst>
          </p:cNvPr>
          <p:cNvSpPr>
            <a:spLocks noGrp="1"/>
          </p:cNvSpPr>
          <p:nvPr>
            <p:ph type="ctrTitle"/>
          </p:nvPr>
        </p:nvSpPr>
        <p:spPr>
          <a:xfrm>
            <a:off x="822960" y="1122363"/>
            <a:ext cx="6296152" cy="2387600"/>
          </a:xfrm>
        </p:spPr>
        <p:txBody>
          <a:bodyPr lIns="0" tIns="0" rIns="0" bIns="0" anchor="b"/>
          <a:lstStyle>
            <a:lvl1pPr algn="ctr">
              <a:defRPr sz="6000">
                <a:solidFill>
                  <a:srgbClr val="000000">
                    <a:alpha val="89804"/>
                  </a:srgbClr>
                </a:solidFill>
              </a:defRPr>
            </a:lvl1pPr>
          </a:lstStyle>
          <a:p>
            <a:r>
              <a:rPr lang="en-US"/>
              <a:t>Click to edit Master title style</a:t>
            </a:r>
          </a:p>
        </p:txBody>
      </p:sp>
      <p:sp>
        <p:nvSpPr>
          <p:cNvPr id="3" name="Subtitle 2">
            <a:extLst>
              <a:ext uri="{FF2B5EF4-FFF2-40B4-BE49-F238E27FC236}">
                <a16:creationId xmlns:a16="http://schemas.microsoft.com/office/drawing/2014/main" id="{9B03FA45-4161-F51F-B150-C20B216AC7B5}"/>
              </a:ext>
            </a:extLst>
          </p:cNvPr>
          <p:cNvSpPr>
            <a:spLocks noGrp="1"/>
          </p:cNvSpPr>
          <p:nvPr>
            <p:ph type="subTitle" idx="1"/>
          </p:nvPr>
        </p:nvSpPr>
        <p:spPr>
          <a:xfrm>
            <a:off x="822960" y="3729038"/>
            <a:ext cx="6296152" cy="1655762"/>
          </a:xfrm>
        </p:spPr>
        <p:txBody>
          <a:bodyPr lIns="0" tIns="0" rIns="0" bIns="0"/>
          <a:lstStyle>
            <a:lvl1pPr marL="0" indent="0" algn="ctr">
              <a:buNone/>
              <a:defRPr sz="2400">
                <a:solidFill>
                  <a:srgbClr val="87027B">
                    <a:alpha val="89804"/>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B490518B-C5F6-1599-F1AC-4A990578D296}"/>
              </a:ext>
            </a:extLst>
          </p:cNvPr>
          <p:cNvPicPr>
            <a:picLocks noChangeAspect="1"/>
          </p:cNvPicPr>
          <p:nvPr userDrawn="1"/>
        </p:nvPicPr>
        <p:blipFill>
          <a:blip r:embed="rId3"/>
          <a:stretch>
            <a:fillRect/>
          </a:stretch>
        </p:blipFill>
        <p:spPr>
          <a:xfrm rot="923694">
            <a:off x="-482092" y="4032821"/>
            <a:ext cx="3645738" cy="3222752"/>
          </a:xfrm>
          <a:prstGeom prst="rect">
            <a:avLst/>
          </a:prstGeom>
        </p:spPr>
      </p:pic>
      <p:pic>
        <p:nvPicPr>
          <p:cNvPr id="12" name="Picture 11">
            <a:extLst>
              <a:ext uri="{FF2B5EF4-FFF2-40B4-BE49-F238E27FC236}">
                <a16:creationId xmlns:a16="http://schemas.microsoft.com/office/drawing/2014/main" id="{311EC881-A90A-9F2A-121D-418F125998A5}"/>
              </a:ext>
            </a:extLst>
          </p:cNvPr>
          <p:cNvPicPr>
            <a:picLocks noChangeAspect="1"/>
          </p:cNvPicPr>
          <p:nvPr userDrawn="1"/>
        </p:nvPicPr>
        <p:blipFill>
          <a:blip r:embed="rId4"/>
          <a:stretch>
            <a:fillRect/>
          </a:stretch>
        </p:blipFill>
        <p:spPr>
          <a:xfrm rot="18126756" flipH="1" flipV="1">
            <a:off x="7506780" y="-869198"/>
            <a:ext cx="4421537" cy="4298716"/>
          </a:xfrm>
          <a:prstGeom prst="rect">
            <a:avLst/>
          </a:prstGeom>
        </p:spPr>
      </p:pic>
      <p:pic>
        <p:nvPicPr>
          <p:cNvPr id="13" name="Picture 12">
            <a:extLst>
              <a:ext uri="{FF2B5EF4-FFF2-40B4-BE49-F238E27FC236}">
                <a16:creationId xmlns:a16="http://schemas.microsoft.com/office/drawing/2014/main" id="{1BC5D805-B619-E873-A774-AB0AAF37C88E}"/>
              </a:ext>
            </a:extLst>
          </p:cNvPr>
          <p:cNvPicPr>
            <a:picLocks noChangeAspect="1"/>
          </p:cNvPicPr>
          <p:nvPr userDrawn="1"/>
        </p:nvPicPr>
        <p:blipFill rotWithShape="1">
          <a:blip r:embed="rId5"/>
          <a:srcRect r="41864" b="-7910"/>
          <a:stretch/>
        </p:blipFill>
        <p:spPr>
          <a:xfrm flipH="1">
            <a:off x="8851197" y="1084787"/>
            <a:ext cx="3133537" cy="241093"/>
          </a:xfrm>
          <a:prstGeom prst="rect">
            <a:avLst/>
          </a:prstGeom>
        </p:spPr>
      </p:pic>
      <p:sp>
        <p:nvSpPr>
          <p:cNvPr id="6" name="Slide Number Placeholder 5">
            <a:extLst>
              <a:ext uri="{FF2B5EF4-FFF2-40B4-BE49-F238E27FC236}">
                <a16:creationId xmlns:a16="http://schemas.microsoft.com/office/drawing/2014/main" id="{D041A93D-BEEA-4A33-D057-57D1B4DE18A2}"/>
              </a:ext>
            </a:extLst>
          </p:cNvPr>
          <p:cNvSpPr>
            <a:spLocks noGrp="1"/>
          </p:cNvSpPr>
          <p:nvPr>
            <p:ph type="sldNum" sz="quarter" idx="12"/>
          </p:nvPr>
        </p:nvSpPr>
        <p:spPr/>
        <p:txBody>
          <a:bodyPr/>
          <a:lstStyle>
            <a:lvl1pPr>
              <a:defRPr/>
            </a:lvl1pPr>
          </a:lstStyle>
          <a:p>
            <a:fld id="{376DD82E-B7F6-6145-A0AD-12681E211433}" type="slidenum">
              <a:rPr lang="en-US" smtClean="0"/>
              <a:pPr/>
              <a:t>‹#›</a:t>
            </a:fld>
            <a:endParaRPr lang="en-US"/>
          </a:p>
        </p:txBody>
      </p:sp>
      <p:pic>
        <p:nvPicPr>
          <p:cNvPr id="7" name="Picture 6">
            <a:extLst>
              <a:ext uri="{FF2B5EF4-FFF2-40B4-BE49-F238E27FC236}">
                <a16:creationId xmlns:a16="http://schemas.microsoft.com/office/drawing/2014/main" id="{478C4E7C-DD2A-0552-5E65-E8E6D5226D2A}"/>
              </a:ext>
            </a:extLst>
          </p:cNvPr>
          <p:cNvPicPr>
            <a:picLocks noChangeAspect="1"/>
          </p:cNvPicPr>
          <p:nvPr userDrawn="1"/>
        </p:nvPicPr>
        <p:blipFill>
          <a:blip r:embed="rId6"/>
          <a:stretch>
            <a:fillRect/>
          </a:stretch>
        </p:blipFill>
        <p:spPr>
          <a:xfrm>
            <a:off x="9637677" y="6165159"/>
            <a:ext cx="1560576" cy="443002"/>
          </a:xfrm>
          <a:prstGeom prst="rect">
            <a:avLst/>
          </a:prstGeom>
        </p:spPr>
      </p:pic>
    </p:spTree>
    <p:extLst>
      <p:ext uri="{BB962C8B-B14F-4D97-AF65-F5344CB8AC3E}">
        <p14:creationId xmlns:p14="http://schemas.microsoft.com/office/powerpoint/2010/main" val="362347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Content Slide-Canine Flu-Sm Molec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5C88DA"/>
              </a:buClr>
              <a:defRPr>
                <a:solidFill>
                  <a:srgbClr val="000000">
                    <a:alpha val="89804"/>
                  </a:srgbClr>
                </a:solidFill>
              </a:defRPr>
            </a:lvl1pPr>
            <a:lvl2pPr>
              <a:buClr>
                <a:srgbClr val="565294"/>
              </a:buClr>
              <a:defRPr>
                <a:solidFill>
                  <a:srgbClr val="000000">
                    <a:alpha val="89804"/>
                  </a:srgbClr>
                </a:solidFill>
              </a:defRPr>
            </a:lvl2pPr>
            <a:lvl3pPr>
              <a:buClr>
                <a:srgbClr val="87027B"/>
              </a:buClr>
              <a:defRPr>
                <a:solidFill>
                  <a:srgbClr val="000000">
                    <a:alpha val="89804"/>
                  </a:srgbClr>
                </a:solidFill>
              </a:defRPr>
            </a:lvl3pPr>
            <a:lvl4pPr>
              <a:buClr>
                <a:srgbClr val="5C88DA"/>
              </a:buClr>
              <a:defRPr>
                <a:solidFill>
                  <a:srgbClr val="000000">
                    <a:alpha val="89804"/>
                  </a:srgbClr>
                </a:solidFill>
              </a:defRPr>
            </a:lvl4pPr>
            <a:lvl5pPr>
              <a:buClr>
                <a:srgbClr val="565294"/>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CDFA5352-EBB6-E74C-8D9B-1BA928739AC9}" type="slidenum">
              <a:rPr lang="en-US" smtClean="0"/>
              <a:pPr/>
              <a:t>‹#›</a:t>
            </a:fld>
            <a:endParaRPr lang="en-US"/>
          </a:p>
        </p:txBody>
      </p:sp>
      <p:pic>
        <p:nvPicPr>
          <p:cNvPr id="9" name="Picture 8">
            <a:extLst>
              <a:ext uri="{FF2B5EF4-FFF2-40B4-BE49-F238E27FC236}">
                <a16:creationId xmlns:a16="http://schemas.microsoft.com/office/drawing/2014/main" id="{9FC664EE-8104-7B46-7861-54D32D975113}"/>
              </a:ext>
            </a:extLst>
          </p:cNvPr>
          <p:cNvPicPr>
            <a:picLocks noChangeAspect="1"/>
          </p:cNvPicPr>
          <p:nvPr userDrawn="1"/>
        </p:nvPicPr>
        <p:blipFill>
          <a:blip r:embed="rId2"/>
          <a:stretch>
            <a:fillRect/>
          </a:stretch>
        </p:blipFill>
        <p:spPr>
          <a:xfrm rot="10800000" flipV="1">
            <a:off x="9726980" y="498668"/>
            <a:ext cx="1694487" cy="1606297"/>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3"/>
          <a:srcRect l="3690" t="-7823" r="36449" b="-7908"/>
          <a:stretch/>
        </p:blipFill>
        <p:spPr>
          <a:xfrm flipH="1">
            <a:off x="9755237" y="534296"/>
            <a:ext cx="2407137" cy="192903"/>
          </a:xfrm>
          <a:prstGeom prst="rect">
            <a:avLst/>
          </a:prstGeom>
        </p:spPr>
      </p:pic>
      <p:sp>
        <p:nvSpPr>
          <p:cNvPr id="4" name="TextBox 3">
            <a:extLst>
              <a:ext uri="{FF2B5EF4-FFF2-40B4-BE49-F238E27FC236}">
                <a16:creationId xmlns:a16="http://schemas.microsoft.com/office/drawing/2014/main" id="{1E8C3C1E-2DF0-C6D1-0D4E-E8D97D997A70}"/>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7" name="Picture 6">
            <a:extLst>
              <a:ext uri="{FF2B5EF4-FFF2-40B4-BE49-F238E27FC236}">
                <a16:creationId xmlns:a16="http://schemas.microsoft.com/office/drawing/2014/main" id="{52E2E7A5-9BEF-0ABD-ABC6-77952F623346}"/>
              </a:ext>
            </a:extLst>
          </p:cNvPr>
          <p:cNvPicPr>
            <a:picLocks noChangeAspect="1"/>
          </p:cNvPicPr>
          <p:nvPr userDrawn="1"/>
        </p:nvPicPr>
        <p:blipFill>
          <a:blip r:embed="rId4"/>
          <a:srcRect/>
          <a:stretch/>
        </p:blipFill>
        <p:spPr>
          <a:xfrm>
            <a:off x="9339614" y="5907802"/>
            <a:ext cx="1948072" cy="685800"/>
          </a:xfrm>
          <a:prstGeom prst="rect">
            <a:avLst/>
          </a:prstGeom>
        </p:spPr>
      </p:pic>
    </p:spTree>
    <p:extLst>
      <p:ext uri="{BB962C8B-B14F-4D97-AF65-F5344CB8AC3E}">
        <p14:creationId xmlns:p14="http://schemas.microsoft.com/office/powerpoint/2010/main" val="2686798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1_Content Slide-Canine Flu-Sm Molecul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5C88DA"/>
              </a:buClr>
              <a:defRPr>
                <a:solidFill>
                  <a:srgbClr val="000000">
                    <a:alpha val="89804"/>
                  </a:srgbClr>
                </a:solidFill>
              </a:defRPr>
            </a:lvl1pPr>
            <a:lvl2pPr>
              <a:buClr>
                <a:srgbClr val="565294"/>
              </a:buClr>
              <a:defRPr>
                <a:solidFill>
                  <a:srgbClr val="000000">
                    <a:alpha val="89804"/>
                  </a:srgbClr>
                </a:solidFill>
              </a:defRPr>
            </a:lvl2pPr>
            <a:lvl3pPr>
              <a:buClr>
                <a:srgbClr val="87027B"/>
              </a:buClr>
              <a:defRPr>
                <a:solidFill>
                  <a:srgbClr val="000000">
                    <a:alpha val="89804"/>
                  </a:srgbClr>
                </a:solidFill>
              </a:defRPr>
            </a:lvl3pPr>
            <a:lvl4pPr>
              <a:buClr>
                <a:srgbClr val="5C88DA"/>
              </a:buClr>
              <a:defRPr>
                <a:solidFill>
                  <a:srgbClr val="000000">
                    <a:alpha val="89804"/>
                  </a:srgbClr>
                </a:solidFill>
              </a:defRPr>
            </a:lvl4pPr>
            <a:lvl5pPr>
              <a:buClr>
                <a:srgbClr val="565294"/>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CDFA5352-EBB6-E74C-8D9B-1BA928739AC9}" type="slidenum">
              <a:rPr lang="en-US" smtClean="0"/>
              <a:pPr/>
              <a:t>‹#›</a:t>
            </a:fld>
            <a:endParaRPr lang="en-US"/>
          </a:p>
        </p:txBody>
      </p:sp>
      <p:pic>
        <p:nvPicPr>
          <p:cNvPr id="9" name="Picture 8">
            <a:extLst>
              <a:ext uri="{FF2B5EF4-FFF2-40B4-BE49-F238E27FC236}">
                <a16:creationId xmlns:a16="http://schemas.microsoft.com/office/drawing/2014/main" id="{9FC664EE-8104-7B46-7861-54D32D975113}"/>
              </a:ext>
            </a:extLst>
          </p:cNvPr>
          <p:cNvPicPr>
            <a:picLocks noChangeAspect="1"/>
          </p:cNvPicPr>
          <p:nvPr userDrawn="1"/>
        </p:nvPicPr>
        <p:blipFill rotWithShape="1">
          <a:blip r:embed="rId3"/>
          <a:srcRect l="-7363"/>
          <a:stretch/>
        </p:blipFill>
        <p:spPr>
          <a:xfrm rot="10800000" flipV="1">
            <a:off x="9726979" y="498668"/>
            <a:ext cx="1819257" cy="1606297"/>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4"/>
          <a:srcRect l="3690" t="-7823" r="36449" b="-7908"/>
          <a:stretch/>
        </p:blipFill>
        <p:spPr>
          <a:xfrm flipH="1">
            <a:off x="9755237" y="534296"/>
            <a:ext cx="2407137" cy="192903"/>
          </a:xfrm>
          <a:prstGeom prst="rect">
            <a:avLst/>
          </a:prstGeom>
        </p:spPr>
      </p:pic>
      <p:pic>
        <p:nvPicPr>
          <p:cNvPr id="7" name="Picture 6">
            <a:extLst>
              <a:ext uri="{FF2B5EF4-FFF2-40B4-BE49-F238E27FC236}">
                <a16:creationId xmlns:a16="http://schemas.microsoft.com/office/drawing/2014/main" id="{52E2E7A5-9BEF-0ABD-ABC6-77952F623346}"/>
              </a:ext>
            </a:extLst>
          </p:cNvPr>
          <p:cNvPicPr>
            <a:picLocks noChangeAspect="1"/>
          </p:cNvPicPr>
          <p:nvPr userDrawn="1"/>
        </p:nvPicPr>
        <p:blipFill>
          <a:blip r:embed="rId5"/>
          <a:srcRect/>
          <a:stretch/>
        </p:blipFill>
        <p:spPr>
          <a:xfrm>
            <a:off x="9339614" y="5907802"/>
            <a:ext cx="1948072" cy="685800"/>
          </a:xfrm>
          <a:prstGeom prst="rect">
            <a:avLst/>
          </a:prstGeom>
        </p:spPr>
      </p:pic>
    </p:spTree>
    <p:extLst>
      <p:ext uri="{BB962C8B-B14F-4D97-AF65-F5344CB8AC3E}">
        <p14:creationId xmlns:p14="http://schemas.microsoft.com/office/powerpoint/2010/main" val="3381254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Platform">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9BF1AC-EC8C-C1DB-7629-BE352DB2E247}"/>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5" name="Text Placeholder 2">
            <a:extLst>
              <a:ext uri="{FF2B5EF4-FFF2-40B4-BE49-F238E27FC236}">
                <a16:creationId xmlns:a16="http://schemas.microsoft.com/office/drawing/2014/main" id="{2DA2C78C-A6C2-9E23-9530-B50E680B5DDA}"/>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8702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0E770A10-4086-6616-49A9-7B87857461AA}"/>
              </a:ext>
            </a:extLst>
          </p:cNvPr>
          <p:cNvPicPr>
            <a:picLocks noChangeAspect="1"/>
          </p:cNvPicPr>
          <p:nvPr userDrawn="1"/>
        </p:nvPicPr>
        <p:blipFill>
          <a:blip r:embed="rId3"/>
          <a:stretch>
            <a:fillRect/>
          </a:stretch>
        </p:blipFill>
        <p:spPr>
          <a:xfrm rot="18385280">
            <a:off x="-2138914" y="255068"/>
            <a:ext cx="4421537" cy="4298716"/>
          </a:xfrm>
          <a:prstGeom prst="rect">
            <a:avLst/>
          </a:prstGeom>
        </p:spPr>
      </p:pic>
      <p:pic>
        <p:nvPicPr>
          <p:cNvPr id="9" name="Picture 8">
            <a:extLst>
              <a:ext uri="{FF2B5EF4-FFF2-40B4-BE49-F238E27FC236}">
                <a16:creationId xmlns:a16="http://schemas.microsoft.com/office/drawing/2014/main" id="{A1A0AC76-C35A-7ACD-D4C7-9119F56B5AA2}"/>
              </a:ext>
            </a:extLst>
          </p:cNvPr>
          <p:cNvPicPr>
            <a:picLocks noChangeAspect="1"/>
          </p:cNvPicPr>
          <p:nvPr userDrawn="1"/>
        </p:nvPicPr>
        <p:blipFill rotWithShape="1">
          <a:blip r:embed="rId4"/>
          <a:srcRect r="41864" b="-7910"/>
          <a:stretch/>
        </p:blipFill>
        <p:spPr>
          <a:xfrm rot="16200000">
            <a:off x="-1313155" y="4297038"/>
            <a:ext cx="4227409" cy="325255"/>
          </a:xfrm>
          <a:prstGeom prst="rect">
            <a:avLst/>
          </a:prstGeom>
        </p:spPr>
      </p:pic>
      <p:sp>
        <p:nvSpPr>
          <p:cNvPr id="10" name="TextBox 9">
            <a:extLst>
              <a:ext uri="{FF2B5EF4-FFF2-40B4-BE49-F238E27FC236}">
                <a16:creationId xmlns:a16="http://schemas.microsoft.com/office/drawing/2014/main" id="{07815AF5-9173-529F-4B2E-86DDE75CFF2B}"/>
              </a:ext>
            </a:extLst>
          </p:cNvPr>
          <p:cNvSpPr txBox="1"/>
          <p:nvPr userDrawn="1"/>
        </p:nvSpPr>
        <p:spPr>
          <a:xfrm>
            <a:off x="1737359" y="6455104"/>
            <a:ext cx="6924675"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 </a:t>
            </a:r>
            <a:r>
              <a:rPr lang="en-US" sz="900" b="0" i="0">
                <a:solidFill>
                  <a:srgbClr val="222222"/>
                </a:solidFill>
                <a:effectLst/>
                <a:latin typeface="ProximaNova-Regular"/>
              </a:rPr>
              <a:t>US-NOV-240500016  909600</a:t>
            </a:r>
            <a:endParaRPr lang="en-US" sz="900">
              <a:solidFill>
                <a:srgbClr val="000000">
                  <a:alpha val="89804"/>
                </a:srgbClr>
              </a:solidFill>
              <a:latin typeface="Arial" panose="020B0604020202020204" pitchFamily="34" charset="0"/>
              <a:cs typeface="Arial" panose="020B0604020202020204" pitchFamily="34" charset="0"/>
            </a:endParaRPr>
          </a:p>
        </p:txBody>
      </p:sp>
      <p:pic>
        <p:nvPicPr>
          <p:cNvPr id="11" name="Picture 10" descr="A logo with a black background&#10;&#10;Description automatically generated">
            <a:extLst>
              <a:ext uri="{FF2B5EF4-FFF2-40B4-BE49-F238E27FC236}">
                <a16:creationId xmlns:a16="http://schemas.microsoft.com/office/drawing/2014/main" id="{760DBAD3-2A3B-35B4-41B3-9763ED8E7CD3}"/>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805316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losing Slide-Rabies-Fel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E000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Box 5">
            <a:extLst>
              <a:ext uri="{FF2B5EF4-FFF2-40B4-BE49-F238E27FC236}">
                <a16:creationId xmlns:a16="http://schemas.microsoft.com/office/drawing/2014/main" id="{A1F491CC-2388-7249-0C4A-DAACD9FD7D91}"/>
              </a:ext>
            </a:extLst>
          </p:cNvPr>
          <p:cNvSpPr txBox="1"/>
          <p:nvPr userDrawn="1"/>
        </p:nvSpPr>
        <p:spPr>
          <a:xfrm>
            <a:off x="1737359" y="6215827"/>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
        <p:nvSpPr>
          <p:cNvPr id="7" name="TextBox 6">
            <a:extLst>
              <a:ext uri="{FF2B5EF4-FFF2-40B4-BE49-F238E27FC236}">
                <a16:creationId xmlns:a16="http://schemas.microsoft.com/office/drawing/2014/main" id="{F28CE7E3-1F27-6980-AA1D-F7E679DF3803}"/>
              </a:ext>
            </a:extLst>
          </p:cNvPr>
          <p:cNvSpPr txBox="1"/>
          <p:nvPr userDrawn="1"/>
        </p:nvSpPr>
        <p:spPr>
          <a:xfrm>
            <a:off x="1737359" y="6455104"/>
            <a:ext cx="6924675"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a:t>
            </a:r>
          </a:p>
        </p:txBody>
      </p:sp>
      <p:pic>
        <p:nvPicPr>
          <p:cNvPr id="4" name="Picture 3">
            <a:extLst>
              <a:ext uri="{FF2B5EF4-FFF2-40B4-BE49-F238E27FC236}">
                <a16:creationId xmlns:a16="http://schemas.microsoft.com/office/drawing/2014/main" id="{1FFC4854-2E32-4DEE-7B4C-3414B0318A0F}"/>
              </a:ext>
            </a:extLst>
          </p:cNvPr>
          <p:cNvPicPr>
            <a:picLocks noChangeAspect="1"/>
          </p:cNvPicPr>
          <p:nvPr userDrawn="1"/>
        </p:nvPicPr>
        <p:blipFill>
          <a:blip r:embed="rId3"/>
          <a:stretch>
            <a:fillRect/>
          </a:stretch>
        </p:blipFill>
        <p:spPr>
          <a:xfrm rot="13747952" flipH="1">
            <a:off x="-764024" y="-795947"/>
            <a:ext cx="3429000" cy="3124200"/>
          </a:xfrm>
          <a:prstGeom prst="rect">
            <a:avLst/>
          </a:prstGeom>
        </p:spPr>
      </p:pic>
      <p:pic>
        <p:nvPicPr>
          <p:cNvPr id="5" name="Picture 4">
            <a:extLst>
              <a:ext uri="{FF2B5EF4-FFF2-40B4-BE49-F238E27FC236}">
                <a16:creationId xmlns:a16="http://schemas.microsoft.com/office/drawing/2014/main" id="{550D755D-76D2-5222-0250-FA428E329508}"/>
              </a:ext>
            </a:extLst>
          </p:cNvPr>
          <p:cNvPicPr>
            <a:picLocks noChangeAspect="1"/>
          </p:cNvPicPr>
          <p:nvPr userDrawn="1"/>
        </p:nvPicPr>
        <p:blipFill rotWithShape="1">
          <a:blip r:embed="rId4"/>
          <a:srcRect l="41932" t="-12766" r="-616" b="-7911"/>
          <a:stretch/>
        </p:blipFill>
        <p:spPr>
          <a:xfrm rot="16200000">
            <a:off x="-1356755" y="4407594"/>
            <a:ext cx="4267201" cy="363737"/>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DD30E83F-40ED-057D-459A-8D9AECA6588B}"/>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221254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Closing Slide-Rabies-Can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E000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Box 5">
            <a:extLst>
              <a:ext uri="{FF2B5EF4-FFF2-40B4-BE49-F238E27FC236}">
                <a16:creationId xmlns:a16="http://schemas.microsoft.com/office/drawing/2014/main" id="{A1F491CC-2388-7249-0C4A-DAACD9FD7D91}"/>
              </a:ext>
            </a:extLst>
          </p:cNvPr>
          <p:cNvSpPr txBox="1"/>
          <p:nvPr userDrawn="1"/>
        </p:nvSpPr>
        <p:spPr>
          <a:xfrm>
            <a:off x="1737359" y="6215827"/>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
        <p:nvSpPr>
          <p:cNvPr id="7" name="TextBox 6">
            <a:extLst>
              <a:ext uri="{FF2B5EF4-FFF2-40B4-BE49-F238E27FC236}">
                <a16:creationId xmlns:a16="http://schemas.microsoft.com/office/drawing/2014/main" id="{F28CE7E3-1F27-6980-AA1D-F7E679DF3803}"/>
              </a:ext>
            </a:extLst>
          </p:cNvPr>
          <p:cNvSpPr txBox="1"/>
          <p:nvPr userDrawn="1"/>
        </p:nvSpPr>
        <p:spPr>
          <a:xfrm>
            <a:off x="1737359" y="6455104"/>
            <a:ext cx="6924675"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a:t>
            </a:r>
          </a:p>
        </p:txBody>
      </p:sp>
      <p:pic>
        <p:nvPicPr>
          <p:cNvPr id="4" name="Picture 3">
            <a:extLst>
              <a:ext uri="{FF2B5EF4-FFF2-40B4-BE49-F238E27FC236}">
                <a16:creationId xmlns:a16="http://schemas.microsoft.com/office/drawing/2014/main" id="{1FFC4854-2E32-4DEE-7B4C-3414B0318A0F}"/>
              </a:ext>
            </a:extLst>
          </p:cNvPr>
          <p:cNvPicPr>
            <a:picLocks noChangeAspect="1"/>
          </p:cNvPicPr>
          <p:nvPr userDrawn="1"/>
        </p:nvPicPr>
        <p:blipFill>
          <a:blip r:embed="rId3"/>
          <a:stretch>
            <a:fillRect/>
          </a:stretch>
        </p:blipFill>
        <p:spPr>
          <a:xfrm rot="13747952" flipH="1">
            <a:off x="-764024" y="-795947"/>
            <a:ext cx="3429000" cy="3124200"/>
          </a:xfrm>
          <a:prstGeom prst="rect">
            <a:avLst/>
          </a:prstGeom>
        </p:spPr>
      </p:pic>
      <p:pic>
        <p:nvPicPr>
          <p:cNvPr id="5" name="Picture 4">
            <a:extLst>
              <a:ext uri="{FF2B5EF4-FFF2-40B4-BE49-F238E27FC236}">
                <a16:creationId xmlns:a16="http://schemas.microsoft.com/office/drawing/2014/main" id="{550D755D-76D2-5222-0250-FA428E329508}"/>
              </a:ext>
            </a:extLst>
          </p:cNvPr>
          <p:cNvPicPr>
            <a:picLocks noChangeAspect="1"/>
          </p:cNvPicPr>
          <p:nvPr userDrawn="1"/>
        </p:nvPicPr>
        <p:blipFill rotWithShape="1">
          <a:blip r:embed="rId4"/>
          <a:srcRect l="41932" t="-12766" r="-616" b="-7911"/>
          <a:stretch/>
        </p:blipFill>
        <p:spPr>
          <a:xfrm rot="16200000">
            <a:off x="-1356755" y="4407594"/>
            <a:ext cx="4267201" cy="363737"/>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333CF0A3-5F61-9695-364C-55A5ED24C430}"/>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3643125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losing Slide-FeLV">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509E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Box 5">
            <a:extLst>
              <a:ext uri="{FF2B5EF4-FFF2-40B4-BE49-F238E27FC236}">
                <a16:creationId xmlns:a16="http://schemas.microsoft.com/office/drawing/2014/main" id="{A1F491CC-2388-7249-0C4A-DAACD9FD7D91}"/>
              </a:ext>
            </a:extLst>
          </p:cNvPr>
          <p:cNvSpPr txBox="1"/>
          <p:nvPr userDrawn="1"/>
        </p:nvSpPr>
        <p:spPr>
          <a:xfrm>
            <a:off x="1737359" y="6215827"/>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
        <p:nvSpPr>
          <p:cNvPr id="7" name="TextBox 6">
            <a:extLst>
              <a:ext uri="{FF2B5EF4-FFF2-40B4-BE49-F238E27FC236}">
                <a16:creationId xmlns:a16="http://schemas.microsoft.com/office/drawing/2014/main" id="{F28CE7E3-1F27-6980-AA1D-F7E679DF3803}"/>
              </a:ext>
            </a:extLst>
          </p:cNvPr>
          <p:cNvSpPr txBox="1"/>
          <p:nvPr userDrawn="1"/>
        </p:nvSpPr>
        <p:spPr>
          <a:xfrm>
            <a:off x="1737359" y="6455104"/>
            <a:ext cx="6924675"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a:t>
            </a:r>
          </a:p>
        </p:txBody>
      </p:sp>
      <p:pic>
        <p:nvPicPr>
          <p:cNvPr id="9" name="Picture 8">
            <a:extLst>
              <a:ext uri="{FF2B5EF4-FFF2-40B4-BE49-F238E27FC236}">
                <a16:creationId xmlns:a16="http://schemas.microsoft.com/office/drawing/2014/main" id="{A21C3A30-252E-F494-D225-75F21670D19C}"/>
              </a:ext>
            </a:extLst>
          </p:cNvPr>
          <p:cNvPicPr>
            <a:picLocks noChangeAspect="1"/>
          </p:cNvPicPr>
          <p:nvPr userDrawn="1"/>
        </p:nvPicPr>
        <p:blipFill>
          <a:blip r:embed="rId3"/>
          <a:stretch>
            <a:fillRect/>
          </a:stretch>
        </p:blipFill>
        <p:spPr>
          <a:xfrm rot="19500488" flipH="1">
            <a:off x="-633006" y="-618938"/>
            <a:ext cx="4213887" cy="2866011"/>
          </a:xfrm>
          <a:prstGeom prst="rect">
            <a:avLst/>
          </a:prstGeom>
        </p:spPr>
      </p:pic>
      <p:pic>
        <p:nvPicPr>
          <p:cNvPr id="10" name="Picture 9">
            <a:extLst>
              <a:ext uri="{FF2B5EF4-FFF2-40B4-BE49-F238E27FC236}">
                <a16:creationId xmlns:a16="http://schemas.microsoft.com/office/drawing/2014/main" id="{1F8F6130-81A4-88C3-73FA-4A366A24FE42}"/>
              </a:ext>
            </a:extLst>
          </p:cNvPr>
          <p:cNvPicPr>
            <a:picLocks noChangeAspect="1"/>
          </p:cNvPicPr>
          <p:nvPr userDrawn="1"/>
        </p:nvPicPr>
        <p:blipFill rotWithShape="1">
          <a:blip r:embed="rId4"/>
          <a:srcRect l="19953" t="-12766" r="20039" b="-7911"/>
          <a:stretch/>
        </p:blipFill>
        <p:spPr>
          <a:xfrm rot="16200000">
            <a:off x="-1400408" y="4407593"/>
            <a:ext cx="4363433" cy="363737"/>
          </a:xfrm>
          <a:prstGeom prst="rect">
            <a:avLst/>
          </a:prstGeom>
        </p:spPr>
      </p:pic>
      <p:pic>
        <p:nvPicPr>
          <p:cNvPr id="11" name="Picture 10" descr="A logo with a black background&#10;&#10;Description automatically generated">
            <a:extLst>
              <a:ext uri="{FF2B5EF4-FFF2-40B4-BE49-F238E27FC236}">
                <a16:creationId xmlns:a16="http://schemas.microsoft.com/office/drawing/2014/main" id="{C3901AAC-0182-7B03-AF73-1C48BF76E560}"/>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735519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losing Slide-CanineFluH3N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34F011-F13F-B215-BB47-529FF9FBA4FC}"/>
              </a:ext>
            </a:extLst>
          </p:cNvPr>
          <p:cNvSpPr/>
          <p:nvPr userDrawn="1"/>
        </p:nvSpPr>
        <p:spPr>
          <a:xfrm>
            <a:off x="0" y="0"/>
            <a:ext cx="790034" cy="353378"/>
          </a:xfrm>
          <a:prstGeom prst="rect">
            <a:avLst/>
          </a:prstGeom>
          <a:solidFill>
            <a:srgbClr val="E6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5C88D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Box 6">
            <a:extLst>
              <a:ext uri="{FF2B5EF4-FFF2-40B4-BE49-F238E27FC236}">
                <a16:creationId xmlns:a16="http://schemas.microsoft.com/office/drawing/2014/main" id="{F28CE7E3-1F27-6980-AA1D-F7E679DF3803}"/>
              </a:ext>
            </a:extLst>
          </p:cNvPr>
          <p:cNvSpPr txBox="1"/>
          <p:nvPr userDrawn="1"/>
        </p:nvSpPr>
        <p:spPr>
          <a:xfrm>
            <a:off x="1737359" y="6455104"/>
            <a:ext cx="6924675"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a:t>
            </a:r>
          </a:p>
        </p:txBody>
      </p:sp>
      <p:pic>
        <p:nvPicPr>
          <p:cNvPr id="4" name="Picture 3">
            <a:extLst>
              <a:ext uri="{FF2B5EF4-FFF2-40B4-BE49-F238E27FC236}">
                <a16:creationId xmlns:a16="http://schemas.microsoft.com/office/drawing/2014/main" id="{906D2318-FBB2-DF40-D33B-58E4B723C617}"/>
              </a:ext>
            </a:extLst>
          </p:cNvPr>
          <p:cNvPicPr>
            <a:picLocks noChangeAspect="1"/>
          </p:cNvPicPr>
          <p:nvPr userDrawn="1"/>
        </p:nvPicPr>
        <p:blipFill>
          <a:blip r:embed="rId3"/>
          <a:stretch>
            <a:fillRect/>
          </a:stretch>
        </p:blipFill>
        <p:spPr>
          <a:xfrm rot="2556490" flipV="1">
            <a:off x="-1010168" y="-856235"/>
            <a:ext cx="3320378" cy="3147570"/>
          </a:xfrm>
          <a:prstGeom prst="rect">
            <a:avLst/>
          </a:prstGeom>
        </p:spPr>
      </p:pic>
      <p:pic>
        <p:nvPicPr>
          <p:cNvPr id="5" name="Picture 4">
            <a:extLst>
              <a:ext uri="{FF2B5EF4-FFF2-40B4-BE49-F238E27FC236}">
                <a16:creationId xmlns:a16="http://schemas.microsoft.com/office/drawing/2014/main" id="{4613201C-00A6-6836-D34B-2D1A9DA35F47}"/>
              </a:ext>
            </a:extLst>
          </p:cNvPr>
          <p:cNvPicPr>
            <a:picLocks noChangeAspect="1"/>
          </p:cNvPicPr>
          <p:nvPr userDrawn="1"/>
        </p:nvPicPr>
        <p:blipFill rotWithShape="1">
          <a:blip r:embed="rId4"/>
          <a:srcRect l="3697" t="-12766" r="36356" b="-7911"/>
          <a:stretch/>
        </p:blipFill>
        <p:spPr>
          <a:xfrm rot="16200000">
            <a:off x="-1385644" y="4431381"/>
            <a:ext cx="4358870" cy="363737"/>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4ABC2D7A-F52F-AEBF-B075-5E2CB700C418}"/>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2787579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losing Slide-CanineFluH3N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5424AC-B12D-DA57-C56E-2515EB19D479}"/>
              </a:ext>
            </a:extLst>
          </p:cNvPr>
          <p:cNvSpPr/>
          <p:nvPr userDrawn="1"/>
        </p:nvSpPr>
        <p:spPr>
          <a:xfrm>
            <a:off x="0" y="0"/>
            <a:ext cx="790034" cy="353378"/>
          </a:xfrm>
          <a:prstGeom prst="rect">
            <a:avLst/>
          </a:prstGeom>
          <a:solidFill>
            <a:srgbClr val="E6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1F85255-F1B4-CFC8-C736-A73819B601DE}"/>
              </a:ext>
            </a:extLst>
          </p:cNvPr>
          <p:cNvSpPr>
            <a:spLocks noGrp="1"/>
          </p:cNvSpPr>
          <p:nvPr>
            <p:ph type="title"/>
          </p:nvPr>
        </p:nvSpPr>
        <p:spPr>
          <a:xfrm>
            <a:off x="3323610" y="1463040"/>
            <a:ext cx="6797040" cy="1858465"/>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C6EE8B1-839F-B9C9-A2F7-175DB211EEBA}"/>
              </a:ext>
            </a:extLst>
          </p:cNvPr>
          <p:cNvSpPr>
            <a:spLocks noGrp="1"/>
          </p:cNvSpPr>
          <p:nvPr>
            <p:ph type="body" idx="1"/>
          </p:nvPr>
        </p:nvSpPr>
        <p:spPr>
          <a:xfrm>
            <a:off x="3323609" y="3657600"/>
            <a:ext cx="6797040" cy="1234688"/>
          </a:xfrm>
        </p:spPr>
        <p:txBody>
          <a:bodyPr lIns="0" tIns="0" rIns="0" bIns="0"/>
          <a:lstStyle>
            <a:lvl1pPr marL="0" indent="0">
              <a:buNone/>
              <a:defRPr sz="2400">
                <a:solidFill>
                  <a:srgbClr val="8702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ADB9F641-CF1F-625D-49BD-1902C2878828}"/>
              </a:ext>
            </a:extLst>
          </p:cNvPr>
          <p:cNvPicPr>
            <a:picLocks noChangeAspect="1"/>
          </p:cNvPicPr>
          <p:nvPr userDrawn="1"/>
        </p:nvPicPr>
        <p:blipFill>
          <a:blip r:embed="rId3"/>
          <a:stretch>
            <a:fillRect/>
          </a:stretch>
        </p:blipFill>
        <p:spPr>
          <a:xfrm rot="18385280">
            <a:off x="-2138914" y="255068"/>
            <a:ext cx="4421537" cy="4298716"/>
          </a:xfrm>
          <a:prstGeom prst="rect">
            <a:avLst/>
          </a:prstGeom>
        </p:spPr>
      </p:pic>
      <p:pic>
        <p:nvPicPr>
          <p:cNvPr id="13" name="Picture 12">
            <a:extLst>
              <a:ext uri="{FF2B5EF4-FFF2-40B4-BE49-F238E27FC236}">
                <a16:creationId xmlns:a16="http://schemas.microsoft.com/office/drawing/2014/main" id="{FF3824E5-E4A5-FC26-706A-279D00B22EEE}"/>
              </a:ext>
            </a:extLst>
          </p:cNvPr>
          <p:cNvPicPr>
            <a:picLocks noChangeAspect="1"/>
          </p:cNvPicPr>
          <p:nvPr userDrawn="1"/>
        </p:nvPicPr>
        <p:blipFill rotWithShape="1">
          <a:blip r:embed="rId4"/>
          <a:srcRect r="41864" b="-7910"/>
          <a:stretch/>
        </p:blipFill>
        <p:spPr>
          <a:xfrm rot="16200000">
            <a:off x="-1313155" y="4297038"/>
            <a:ext cx="4227409" cy="325255"/>
          </a:xfrm>
          <a:prstGeom prst="rect">
            <a:avLst/>
          </a:prstGeom>
        </p:spPr>
      </p:pic>
      <p:sp>
        <p:nvSpPr>
          <p:cNvPr id="14" name="TextBox 13">
            <a:extLst>
              <a:ext uri="{FF2B5EF4-FFF2-40B4-BE49-F238E27FC236}">
                <a16:creationId xmlns:a16="http://schemas.microsoft.com/office/drawing/2014/main" id="{AEF7845B-E407-2F0C-8C3A-78AB79511F96}"/>
              </a:ext>
            </a:extLst>
          </p:cNvPr>
          <p:cNvSpPr txBox="1"/>
          <p:nvPr userDrawn="1"/>
        </p:nvSpPr>
        <p:spPr>
          <a:xfrm>
            <a:off x="1771893" y="6455104"/>
            <a:ext cx="6924675" cy="138499"/>
          </a:xfrm>
          <a:prstGeom prst="rect">
            <a:avLst/>
          </a:prstGeom>
          <a:noFill/>
        </p:spPr>
        <p:txBody>
          <a:bodyPr wrap="square" lIns="0" tIns="0" rIns="0" bIns="0" rtlCol="0">
            <a:spAutoFit/>
          </a:bodyPr>
          <a:lstStyle/>
          <a:p>
            <a:r>
              <a:rPr lang="en-US" sz="900" dirty="0">
                <a:solidFill>
                  <a:srgbClr val="000000">
                    <a:alpha val="89804"/>
                  </a:srgbClr>
                </a:solidFill>
                <a:latin typeface="Arial" panose="020B0604020202020204" pitchFamily="34" charset="0"/>
                <a:cs typeface="Arial" panose="020B0604020202020204" pitchFamily="34" charset="0"/>
              </a:rPr>
              <a:t>Copyright ©2024 Merck &amp; Co., Inc., Rahway, NJ, USA and its affiliates. All rights reserved. </a:t>
            </a:r>
            <a:r>
              <a:rPr lang="en-US" sz="900" kern="1200" dirty="0">
                <a:solidFill>
                  <a:srgbClr val="000000">
                    <a:alpha val="89804"/>
                  </a:srgbClr>
                </a:solidFill>
                <a:latin typeface="Arial" panose="020B0604020202020204" pitchFamily="34" charset="0"/>
                <a:ea typeface="+mn-ea"/>
                <a:cs typeface="Arial" panose="020B0604020202020204" pitchFamily="34" charset="0"/>
              </a:rPr>
              <a:t>US-NOV-240700009 </a:t>
            </a:r>
          </a:p>
        </p:txBody>
      </p:sp>
      <p:pic>
        <p:nvPicPr>
          <p:cNvPr id="9" name="Picture 8" descr="A logo with a black background&#10;&#10;Description automatically generated">
            <a:extLst>
              <a:ext uri="{FF2B5EF4-FFF2-40B4-BE49-F238E27FC236}">
                <a16:creationId xmlns:a16="http://schemas.microsoft.com/office/drawing/2014/main" id="{B6AE3CD4-434D-17B0-EC08-484DF2E08F3B}"/>
              </a:ext>
            </a:extLst>
          </p:cNvPr>
          <p:cNvPicPr>
            <a:picLocks noChangeAspect="1"/>
          </p:cNvPicPr>
          <p:nvPr userDrawn="1"/>
        </p:nvPicPr>
        <p:blipFill>
          <a:blip r:embed="rId5"/>
          <a:stretch>
            <a:fillRect/>
          </a:stretch>
        </p:blipFill>
        <p:spPr>
          <a:xfrm>
            <a:off x="10713363" y="6122994"/>
            <a:ext cx="1247796" cy="522597"/>
          </a:xfrm>
          <a:prstGeom prst="rect">
            <a:avLst/>
          </a:prstGeom>
        </p:spPr>
      </p:pic>
    </p:spTree>
    <p:extLst>
      <p:ext uri="{BB962C8B-B14F-4D97-AF65-F5344CB8AC3E}">
        <p14:creationId xmlns:p14="http://schemas.microsoft.com/office/powerpoint/2010/main" val="3192014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Slide-Platform-Sm Molec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pic>
        <p:nvPicPr>
          <p:cNvPr id="7" name="Picture 6">
            <a:extLst>
              <a:ext uri="{FF2B5EF4-FFF2-40B4-BE49-F238E27FC236}">
                <a16:creationId xmlns:a16="http://schemas.microsoft.com/office/drawing/2014/main" id="{B7E71A91-16A6-15B4-D652-77BBE6441374}"/>
              </a:ext>
            </a:extLst>
          </p:cNvPr>
          <p:cNvPicPr>
            <a:picLocks noChangeAspect="1"/>
          </p:cNvPicPr>
          <p:nvPr userDrawn="1"/>
        </p:nvPicPr>
        <p:blipFill>
          <a:blip r:embed="rId2"/>
          <a:stretch>
            <a:fillRect/>
          </a:stretch>
        </p:blipFill>
        <p:spPr>
          <a:xfrm rot="19071974" flipH="1">
            <a:off x="8564764" y="-856608"/>
            <a:ext cx="2314195" cy="2249912"/>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3"/>
          <a:srcRect r="41864" b="-7910"/>
          <a:stretch/>
        </p:blipFill>
        <p:spPr>
          <a:xfrm flipH="1">
            <a:off x="9719334" y="547334"/>
            <a:ext cx="2337737" cy="179865"/>
          </a:xfrm>
          <a:prstGeom prst="rect">
            <a:avLst/>
          </a:prstGeom>
        </p:spPr>
      </p:pic>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AFE94E75-6306-4F47-808E-FE8F0BED1AF6}" type="slidenum">
              <a:rPr lang="en-US" smtClean="0"/>
              <a:pPr/>
              <a:t>‹#›</a:t>
            </a:fld>
            <a:endParaRPr lang="en-US"/>
          </a:p>
        </p:txBody>
      </p:sp>
      <p:sp>
        <p:nvSpPr>
          <p:cNvPr id="9" name="Content Placeholder 8">
            <a:extLst>
              <a:ext uri="{FF2B5EF4-FFF2-40B4-BE49-F238E27FC236}">
                <a16:creationId xmlns:a16="http://schemas.microsoft.com/office/drawing/2014/main" id="{6CE28DDB-C6A8-9235-B93A-76F8E80B99B1}"/>
              </a:ext>
            </a:extLst>
          </p:cNvPr>
          <p:cNvSpPr>
            <a:spLocks noGrp="1"/>
          </p:cNvSpPr>
          <p:nvPr>
            <p:ph sz="quarter" idx="13"/>
          </p:nvPr>
        </p:nvSpPr>
        <p:spPr>
          <a:xfrm>
            <a:off x="822960" y="1825625"/>
            <a:ext cx="10515600" cy="4351338"/>
          </a:xfrm>
        </p:spPr>
        <p:txBody>
          <a:bodyPr lIns="0" tIns="0" rIns="0" bIns="0"/>
          <a:lstStyle>
            <a:lvl1pPr>
              <a:buClr>
                <a:srgbClr val="87027B"/>
              </a:buClr>
              <a:defRPr/>
            </a:lvl1pPr>
            <a:lvl2pPr>
              <a:buClr>
                <a:srgbClr val="565294"/>
              </a:buClr>
              <a:defRPr/>
            </a:lvl2pPr>
            <a:lvl3pPr>
              <a:buClr>
                <a:srgbClr val="005EB8"/>
              </a:buClr>
              <a:defRPr/>
            </a:lvl3pPr>
            <a:lvl4pPr>
              <a:buClr>
                <a:srgbClr val="0097A9"/>
              </a:buClr>
              <a:defRPr/>
            </a:lvl4pPr>
            <a:lvl5pPr>
              <a:buClr>
                <a:srgbClr val="509E2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F97A8111-66D6-280C-C3E5-4A3585470DA2}"/>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4" name="Picture 3">
            <a:extLst>
              <a:ext uri="{FF2B5EF4-FFF2-40B4-BE49-F238E27FC236}">
                <a16:creationId xmlns:a16="http://schemas.microsoft.com/office/drawing/2014/main" id="{C9DE808A-6966-BCBE-E43B-219275FFD391}"/>
              </a:ext>
            </a:extLst>
          </p:cNvPr>
          <p:cNvPicPr>
            <a:picLocks noChangeAspect="1"/>
          </p:cNvPicPr>
          <p:nvPr userDrawn="1"/>
        </p:nvPicPr>
        <p:blipFill>
          <a:blip r:embed="rId4"/>
          <a:stretch>
            <a:fillRect/>
          </a:stretch>
        </p:blipFill>
        <p:spPr>
          <a:xfrm>
            <a:off x="9637677" y="6165159"/>
            <a:ext cx="1560576" cy="443002"/>
          </a:xfrm>
          <a:prstGeom prst="rect">
            <a:avLst/>
          </a:prstGeom>
        </p:spPr>
      </p:pic>
    </p:spTree>
    <p:extLst>
      <p:ext uri="{BB962C8B-B14F-4D97-AF65-F5344CB8AC3E}">
        <p14:creationId xmlns:p14="http://schemas.microsoft.com/office/powerpoint/2010/main" val="346223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ntent Slide-Platform-Sm Molecul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E71A91-16A6-15B4-D652-77BBE6441374}"/>
              </a:ext>
            </a:extLst>
          </p:cNvPr>
          <p:cNvPicPr>
            <a:picLocks noChangeAspect="1"/>
          </p:cNvPicPr>
          <p:nvPr userDrawn="1"/>
        </p:nvPicPr>
        <p:blipFill>
          <a:blip r:embed="rId3"/>
          <a:stretch>
            <a:fillRect/>
          </a:stretch>
        </p:blipFill>
        <p:spPr>
          <a:xfrm rot="19071974" flipH="1">
            <a:off x="8564764" y="-856608"/>
            <a:ext cx="2314195" cy="2249912"/>
          </a:xfrm>
          <a:prstGeom prst="rect">
            <a:avLst/>
          </a:prstGeom>
        </p:spPr>
      </p:pic>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4"/>
          <a:srcRect r="41864" b="-7910"/>
          <a:stretch/>
        </p:blipFill>
        <p:spPr>
          <a:xfrm flipH="1">
            <a:off x="9719334" y="547334"/>
            <a:ext cx="2337737" cy="179865"/>
          </a:xfrm>
          <a:prstGeom prst="rect">
            <a:avLst/>
          </a:prstGeom>
        </p:spPr>
      </p:pic>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AFE94E75-6306-4F47-808E-FE8F0BED1AF6}" type="slidenum">
              <a:rPr lang="en-US" smtClean="0"/>
              <a:pPr/>
              <a:t>‹#›</a:t>
            </a:fld>
            <a:endParaRPr lang="en-US"/>
          </a:p>
        </p:txBody>
      </p:sp>
      <p:sp>
        <p:nvSpPr>
          <p:cNvPr id="9" name="Content Placeholder 8">
            <a:extLst>
              <a:ext uri="{FF2B5EF4-FFF2-40B4-BE49-F238E27FC236}">
                <a16:creationId xmlns:a16="http://schemas.microsoft.com/office/drawing/2014/main" id="{6CE28DDB-C6A8-9235-B93A-76F8E80B99B1}"/>
              </a:ext>
            </a:extLst>
          </p:cNvPr>
          <p:cNvSpPr>
            <a:spLocks noGrp="1"/>
          </p:cNvSpPr>
          <p:nvPr>
            <p:ph sz="quarter" idx="13"/>
          </p:nvPr>
        </p:nvSpPr>
        <p:spPr>
          <a:xfrm>
            <a:off x="822960" y="1825625"/>
            <a:ext cx="10515600" cy="4351338"/>
          </a:xfrm>
        </p:spPr>
        <p:txBody>
          <a:bodyPr lIns="0" tIns="0" rIns="0" bIns="0"/>
          <a:lstStyle>
            <a:lvl1pPr>
              <a:buClr>
                <a:srgbClr val="87027B"/>
              </a:buClr>
              <a:defRPr/>
            </a:lvl1pPr>
            <a:lvl2pPr>
              <a:buClr>
                <a:srgbClr val="565294"/>
              </a:buClr>
              <a:defRPr/>
            </a:lvl2pPr>
            <a:lvl3pPr>
              <a:buClr>
                <a:srgbClr val="005EB8"/>
              </a:buClr>
              <a:defRPr/>
            </a:lvl3pPr>
            <a:lvl4pPr>
              <a:buClr>
                <a:srgbClr val="0097A9"/>
              </a:buClr>
              <a:defRPr/>
            </a:lvl4pPr>
            <a:lvl5pPr>
              <a:buClr>
                <a:srgbClr val="509E2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9DE808A-6966-BCBE-E43B-219275FFD391}"/>
              </a:ext>
            </a:extLst>
          </p:cNvPr>
          <p:cNvPicPr>
            <a:picLocks noChangeAspect="1"/>
          </p:cNvPicPr>
          <p:nvPr userDrawn="1"/>
        </p:nvPicPr>
        <p:blipFill>
          <a:blip r:embed="rId5"/>
          <a:stretch>
            <a:fillRect/>
          </a:stretch>
        </p:blipFill>
        <p:spPr>
          <a:xfrm>
            <a:off x="9637677" y="6165159"/>
            <a:ext cx="1560576" cy="443002"/>
          </a:xfrm>
          <a:prstGeom prst="rect">
            <a:avLst/>
          </a:prstGeom>
        </p:spPr>
      </p:pic>
      <p:sp>
        <p:nvSpPr>
          <p:cNvPr id="10" name="Title 9">
            <a:extLst>
              <a:ext uri="{FF2B5EF4-FFF2-40B4-BE49-F238E27FC236}">
                <a16:creationId xmlns:a16="http://schemas.microsoft.com/office/drawing/2014/main" id="{FA569812-FCD5-FC96-F6BA-803877399B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3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Feline Rabie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1737360" y="1709738"/>
            <a:ext cx="763524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1737360" y="4716463"/>
            <a:ext cx="5374640" cy="1500187"/>
          </a:xfrm>
        </p:spPr>
        <p:txBody>
          <a:bodyPr lIns="0" tIns="0" rIns="0" bIns="0"/>
          <a:lstStyle>
            <a:lvl1pPr marL="0" indent="0">
              <a:buNone/>
              <a:defRPr sz="2400">
                <a:solidFill>
                  <a:srgbClr val="E000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236ADFC-9A6C-AA76-68CB-F72C7BE51663}"/>
              </a:ext>
            </a:extLst>
          </p:cNvPr>
          <p:cNvPicPr>
            <a:picLocks noChangeAspect="1"/>
          </p:cNvPicPr>
          <p:nvPr userDrawn="1"/>
        </p:nvPicPr>
        <p:blipFill>
          <a:blip r:embed="rId3"/>
          <a:stretch>
            <a:fillRect/>
          </a:stretch>
        </p:blipFill>
        <p:spPr>
          <a:xfrm>
            <a:off x="8839200" y="353378"/>
            <a:ext cx="3352800" cy="1638300"/>
          </a:xfrm>
          <a:prstGeom prst="rect">
            <a:avLst/>
          </a:prstGeom>
        </p:spPr>
      </p:pic>
      <p:pic>
        <p:nvPicPr>
          <p:cNvPr id="7" name="Picture 6">
            <a:extLst>
              <a:ext uri="{FF2B5EF4-FFF2-40B4-BE49-F238E27FC236}">
                <a16:creationId xmlns:a16="http://schemas.microsoft.com/office/drawing/2014/main" id="{793A0997-C032-6C0D-4864-ED91275114F6}"/>
              </a:ext>
            </a:extLst>
          </p:cNvPr>
          <p:cNvPicPr>
            <a:picLocks noChangeAspect="1"/>
          </p:cNvPicPr>
          <p:nvPr userDrawn="1"/>
        </p:nvPicPr>
        <p:blipFill>
          <a:blip r:embed="rId4"/>
          <a:stretch>
            <a:fillRect/>
          </a:stretch>
        </p:blipFill>
        <p:spPr>
          <a:xfrm rot="13747952" flipH="1">
            <a:off x="-764024" y="-795947"/>
            <a:ext cx="3429000" cy="3124200"/>
          </a:xfrm>
          <a:prstGeom prst="rect">
            <a:avLst/>
          </a:prstGeom>
        </p:spPr>
      </p:pic>
      <p:pic>
        <p:nvPicPr>
          <p:cNvPr id="12" name="Picture 11">
            <a:extLst>
              <a:ext uri="{FF2B5EF4-FFF2-40B4-BE49-F238E27FC236}">
                <a16:creationId xmlns:a16="http://schemas.microsoft.com/office/drawing/2014/main" id="{78A34C23-3BA6-C223-0373-DD7B9E5BD5B9}"/>
              </a:ext>
            </a:extLst>
          </p:cNvPr>
          <p:cNvPicPr>
            <a:picLocks noChangeAspect="1"/>
          </p:cNvPicPr>
          <p:nvPr userDrawn="1"/>
        </p:nvPicPr>
        <p:blipFill rotWithShape="1">
          <a:blip r:embed="rId5"/>
          <a:srcRect l="41932" t="-12766" r="-616" b="-7911"/>
          <a:stretch/>
        </p:blipFill>
        <p:spPr>
          <a:xfrm rot="16200000">
            <a:off x="-1356755" y="4407594"/>
            <a:ext cx="4267201" cy="363737"/>
          </a:xfrm>
          <a:prstGeom prst="rect">
            <a:avLst/>
          </a:prstGeom>
        </p:spPr>
      </p:pic>
      <p:pic>
        <p:nvPicPr>
          <p:cNvPr id="9" name="Picture 8">
            <a:extLst>
              <a:ext uri="{FF2B5EF4-FFF2-40B4-BE49-F238E27FC236}">
                <a16:creationId xmlns:a16="http://schemas.microsoft.com/office/drawing/2014/main" id="{389CBB7C-A084-DA23-0327-6122E1885645}"/>
              </a:ext>
            </a:extLst>
          </p:cNvPr>
          <p:cNvPicPr>
            <a:picLocks noChangeAspect="1"/>
          </p:cNvPicPr>
          <p:nvPr userDrawn="1"/>
        </p:nvPicPr>
        <p:blipFill>
          <a:blip r:embed="rId6"/>
          <a:srcRect/>
          <a:stretch/>
        </p:blipFill>
        <p:spPr>
          <a:xfrm>
            <a:off x="6537960" y="3404787"/>
            <a:ext cx="5724088" cy="3146825"/>
          </a:xfrm>
          <a:prstGeom prst="rect">
            <a:avLst/>
          </a:prstGeom>
        </p:spPr>
      </p:pic>
      <p:sp>
        <p:nvSpPr>
          <p:cNvPr id="6" name="TextBox 5">
            <a:extLst>
              <a:ext uri="{FF2B5EF4-FFF2-40B4-BE49-F238E27FC236}">
                <a16:creationId xmlns:a16="http://schemas.microsoft.com/office/drawing/2014/main" id="{C7EBA9CF-EA24-51A2-D2E9-AE371896CC52}"/>
              </a:ext>
            </a:extLst>
          </p:cNvPr>
          <p:cNvSpPr txBox="1"/>
          <p:nvPr userDrawn="1"/>
        </p:nvSpPr>
        <p:spPr>
          <a:xfrm>
            <a:off x="17373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Tree>
    <p:extLst>
      <p:ext uri="{BB962C8B-B14F-4D97-AF65-F5344CB8AC3E}">
        <p14:creationId xmlns:p14="http://schemas.microsoft.com/office/powerpoint/2010/main" val="265011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Canine Rabie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449C-CF59-8155-9D46-5C21276FF5B8}"/>
              </a:ext>
            </a:extLst>
          </p:cNvPr>
          <p:cNvSpPr>
            <a:spLocks noGrp="1"/>
          </p:cNvSpPr>
          <p:nvPr>
            <p:ph type="title"/>
          </p:nvPr>
        </p:nvSpPr>
        <p:spPr>
          <a:xfrm>
            <a:off x="1737360" y="1709738"/>
            <a:ext cx="6400800" cy="2852737"/>
          </a:xfrm>
        </p:spPr>
        <p:txBody>
          <a:bodyPr lIns="0" tIns="0" rIns="0" bIns="0" anchor="b"/>
          <a:lstStyle>
            <a:lvl1pPr>
              <a:defRPr sz="6000">
                <a:solidFill>
                  <a:srgbClr val="000000">
                    <a:alpha val="89804"/>
                  </a:srgb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E5BBD57-0146-C373-60C8-6014B523AB1F}"/>
              </a:ext>
            </a:extLst>
          </p:cNvPr>
          <p:cNvSpPr>
            <a:spLocks noGrp="1"/>
          </p:cNvSpPr>
          <p:nvPr>
            <p:ph type="body" idx="1"/>
          </p:nvPr>
        </p:nvSpPr>
        <p:spPr>
          <a:xfrm>
            <a:off x="1737360" y="4716463"/>
            <a:ext cx="6400800" cy="1500187"/>
          </a:xfrm>
        </p:spPr>
        <p:txBody>
          <a:bodyPr lIns="0" tIns="0" rIns="0" bIns="0"/>
          <a:lstStyle>
            <a:lvl1pPr marL="0" indent="0">
              <a:buNone/>
              <a:defRPr sz="2400">
                <a:solidFill>
                  <a:srgbClr val="E000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014D7AF3-C2B4-B598-35B7-38109B0C9E8A}"/>
              </a:ext>
            </a:extLst>
          </p:cNvPr>
          <p:cNvPicPr>
            <a:picLocks noChangeAspect="1"/>
          </p:cNvPicPr>
          <p:nvPr userDrawn="1"/>
        </p:nvPicPr>
        <p:blipFill>
          <a:blip r:embed="rId3"/>
          <a:stretch>
            <a:fillRect/>
          </a:stretch>
        </p:blipFill>
        <p:spPr>
          <a:xfrm>
            <a:off x="8839200" y="353378"/>
            <a:ext cx="3352800" cy="1638300"/>
          </a:xfrm>
          <a:prstGeom prst="rect">
            <a:avLst/>
          </a:prstGeom>
        </p:spPr>
      </p:pic>
      <p:pic>
        <p:nvPicPr>
          <p:cNvPr id="9" name="Picture 8">
            <a:extLst>
              <a:ext uri="{FF2B5EF4-FFF2-40B4-BE49-F238E27FC236}">
                <a16:creationId xmlns:a16="http://schemas.microsoft.com/office/drawing/2014/main" id="{C4393BFC-4F06-1CA9-1C51-E5E665EB39DC}"/>
              </a:ext>
            </a:extLst>
          </p:cNvPr>
          <p:cNvPicPr>
            <a:picLocks noChangeAspect="1"/>
          </p:cNvPicPr>
          <p:nvPr userDrawn="1"/>
        </p:nvPicPr>
        <p:blipFill>
          <a:blip r:embed="rId4"/>
          <a:srcRect/>
          <a:stretch/>
        </p:blipFill>
        <p:spPr>
          <a:xfrm>
            <a:off x="9078438" y="3712151"/>
            <a:ext cx="2823523" cy="2808505"/>
          </a:xfrm>
          <a:prstGeom prst="rect">
            <a:avLst/>
          </a:prstGeom>
        </p:spPr>
      </p:pic>
      <p:pic>
        <p:nvPicPr>
          <p:cNvPr id="4" name="Picture 3">
            <a:extLst>
              <a:ext uri="{FF2B5EF4-FFF2-40B4-BE49-F238E27FC236}">
                <a16:creationId xmlns:a16="http://schemas.microsoft.com/office/drawing/2014/main" id="{21641598-2889-D426-4784-54F29BE0F7F8}"/>
              </a:ext>
            </a:extLst>
          </p:cNvPr>
          <p:cNvPicPr>
            <a:picLocks noChangeAspect="1"/>
          </p:cNvPicPr>
          <p:nvPr userDrawn="1"/>
        </p:nvPicPr>
        <p:blipFill>
          <a:blip r:embed="rId5"/>
          <a:stretch>
            <a:fillRect/>
          </a:stretch>
        </p:blipFill>
        <p:spPr>
          <a:xfrm rot="13747952" flipH="1">
            <a:off x="-764024" y="-795947"/>
            <a:ext cx="3429000" cy="3124200"/>
          </a:xfrm>
          <a:prstGeom prst="rect">
            <a:avLst/>
          </a:prstGeom>
        </p:spPr>
      </p:pic>
      <p:pic>
        <p:nvPicPr>
          <p:cNvPr id="5" name="Picture 4">
            <a:extLst>
              <a:ext uri="{FF2B5EF4-FFF2-40B4-BE49-F238E27FC236}">
                <a16:creationId xmlns:a16="http://schemas.microsoft.com/office/drawing/2014/main" id="{D0BEEF97-1F7B-7671-47F4-33D3CADFEAF4}"/>
              </a:ext>
            </a:extLst>
          </p:cNvPr>
          <p:cNvPicPr>
            <a:picLocks noChangeAspect="1"/>
          </p:cNvPicPr>
          <p:nvPr userDrawn="1"/>
        </p:nvPicPr>
        <p:blipFill rotWithShape="1">
          <a:blip r:embed="rId6"/>
          <a:srcRect l="41932" t="-12766" r="-616" b="-7911"/>
          <a:stretch/>
        </p:blipFill>
        <p:spPr>
          <a:xfrm rot="16200000">
            <a:off x="-1356755" y="4407594"/>
            <a:ext cx="4267201" cy="363737"/>
          </a:xfrm>
          <a:prstGeom prst="rect">
            <a:avLst/>
          </a:prstGeom>
        </p:spPr>
      </p:pic>
      <p:sp>
        <p:nvSpPr>
          <p:cNvPr id="8" name="TextBox 7">
            <a:extLst>
              <a:ext uri="{FF2B5EF4-FFF2-40B4-BE49-F238E27FC236}">
                <a16:creationId xmlns:a16="http://schemas.microsoft.com/office/drawing/2014/main" id="{DEA31C1F-19B0-A7D6-538F-36AC7B3197B3}"/>
              </a:ext>
            </a:extLst>
          </p:cNvPr>
          <p:cNvSpPr txBox="1"/>
          <p:nvPr userDrawn="1"/>
        </p:nvSpPr>
        <p:spPr>
          <a:xfrm>
            <a:off x="17373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spTree>
    <p:extLst>
      <p:ext uri="{BB962C8B-B14F-4D97-AF65-F5344CB8AC3E}">
        <p14:creationId xmlns:p14="http://schemas.microsoft.com/office/powerpoint/2010/main" val="365854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Rabies-Fel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10BD-F36E-9664-0193-BE843233D3B7}"/>
              </a:ext>
            </a:extLst>
          </p:cNvPr>
          <p:cNvSpPr>
            <a:spLocks noGrp="1"/>
          </p:cNvSpPr>
          <p:nvPr>
            <p:ph type="ctrTitle"/>
          </p:nvPr>
        </p:nvSpPr>
        <p:spPr>
          <a:xfrm>
            <a:off x="822960" y="1122363"/>
            <a:ext cx="6359652" cy="2387600"/>
          </a:xfrm>
        </p:spPr>
        <p:txBody>
          <a:bodyPr lIns="0" tIns="0" rIns="0" bIns="0" anchor="b"/>
          <a:lstStyle>
            <a:lvl1pPr algn="ctr">
              <a:defRPr sz="6000">
                <a:solidFill>
                  <a:srgbClr val="000000">
                    <a:alpha val="89804"/>
                  </a:srgbClr>
                </a:solidFill>
              </a:defRPr>
            </a:lvl1pPr>
          </a:lstStyle>
          <a:p>
            <a:r>
              <a:rPr lang="en-US"/>
              <a:t>Click to edit Master title style</a:t>
            </a:r>
          </a:p>
        </p:txBody>
      </p:sp>
      <p:sp>
        <p:nvSpPr>
          <p:cNvPr id="3" name="Subtitle 2">
            <a:extLst>
              <a:ext uri="{FF2B5EF4-FFF2-40B4-BE49-F238E27FC236}">
                <a16:creationId xmlns:a16="http://schemas.microsoft.com/office/drawing/2014/main" id="{9B03FA45-4161-F51F-B150-C20B216AC7B5}"/>
              </a:ext>
            </a:extLst>
          </p:cNvPr>
          <p:cNvSpPr>
            <a:spLocks noGrp="1"/>
          </p:cNvSpPr>
          <p:nvPr>
            <p:ph type="subTitle" idx="1"/>
          </p:nvPr>
        </p:nvSpPr>
        <p:spPr>
          <a:xfrm>
            <a:off x="822960" y="3729038"/>
            <a:ext cx="6359652" cy="1655762"/>
          </a:xfrm>
        </p:spPr>
        <p:txBody>
          <a:bodyPr lIns="0" tIns="0" rIns="0" bIns="0"/>
          <a:lstStyle>
            <a:lvl1pPr marL="0" indent="0" algn="ctr">
              <a:buNone/>
              <a:defRPr sz="2400">
                <a:solidFill>
                  <a:srgbClr val="E0004D">
                    <a:alpha val="89804"/>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F0FB63-D878-698E-C094-B54249BEBF1D}"/>
              </a:ext>
            </a:extLst>
          </p:cNvPr>
          <p:cNvSpPr>
            <a:spLocks noGrp="1"/>
          </p:cNvSpPr>
          <p:nvPr>
            <p:ph type="ftr" sz="quarter" idx="11"/>
          </p:nvPr>
        </p:nvSpPr>
        <p:spPr>
          <a:xfrm>
            <a:off x="822960" y="5852160"/>
            <a:ext cx="66294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D041A93D-BEEA-4A33-D057-57D1B4DE18A2}"/>
              </a:ext>
            </a:extLst>
          </p:cNvPr>
          <p:cNvSpPr>
            <a:spLocks noGrp="1"/>
          </p:cNvSpPr>
          <p:nvPr>
            <p:ph type="sldNum" sz="quarter" idx="12"/>
          </p:nvPr>
        </p:nvSpPr>
        <p:spPr/>
        <p:txBody>
          <a:bodyPr/>
          <a:lstStyle>
            <a:lvl1pPr>
              <a:defRPr/>
            </a:lvl1pPr>
          </a:lstStyle>
          <a:p>
            <a:fld id="{506C2946-7086-D940-B544-1BCA456E8B72}" type="slidenum">
              <a:rPr lang="en-US" smtClean="0"/>
              <a:pPr/>
              <a:t>‹#›</a:t>
            </a:fld>
            <a:endParaRPr lang="en-US"/>
          </a:p>
        </p:txBody>
      </p:sp>
      <p:pic>
        <p:nvPicPr>
          <p:cNvPr id="11" name="Picture 10">
            <a:extLst>
              <a:ext uri="{FF2B5EF4-FFF2-40B4-BE49-F238E27FC236}">
                <a16:creationId xmlns:a16="http://schemas.microsoft.com/office/drawing/2014/main" id="{B490518B-C5F6-1599-F1AC-4A990578D296}"/>
              </a:ext>
            </a:extLst>
          </p:cNvPr>
          <p:cNvPicPr>
            <a:picLocks noChangeAspect="1"/>
          </p:cNvPicPr>
          <p:nvPr userDrawn="1"/>
        </p:nvPicPr>
        <p:blipFill>
          <a:blip r:embed="rId3"/>
          <a:stretch>
            <a:fillRect/>
          </a:stretch>
        </p:blipFill>
        <p:spPr>
          <a:xfrm rot="923694">
            <a:off x="-482092" y="4032821"/>
            <a:ext cx="3645738" cy="3222752"/>
          </a:xfrm>
          <a:prstGeom prst="rect">
            <a:avLst/>
          </a:prstGeom>
        </p:spPr>
      </p:pic>
      <p:pic>
        <p:nvPicPr>
          <p:cNvPr id="4" name="Picture 3">
            <a:extLst>
              <a:ext uri="{FF2B5EF4-FFF2-40B4-BE49-F238E27FC236}">
                <a16:creationId xmlns:a16="http://schemas.microsoft.com/office/drawing/2014/main" id="{22FE8481-E972-6371-B4DC-48F7AFA03DBA}"/>
              </a:ext>
            </a:extLst>
          </p:cNvPr>
          <p:cNvPicPr>
            <a:picLocks noChangeAspect="1"/>
          </p:cNvPicPr>
          <p:nvPr userDrawn="1"/>
        </p:nvPicPr>
        <p:blipFill>
          <a:blip r:embed="rId4"/>
          <a:stretch>
            <a:fillRect/>
          </a:stretch>
        </p:blipFill>
        <p:spPr>
          <a:xfrm rot="17412023" flipH="1">
            <a:off x="7444418" y="-1036400"/>
            <a:ext cx="4202067" cy="3828550"/>
          </a:xfrm>
          <a:prstGeom prst="rect">
            <a:avLst/>
          </a:prstGeom>
        </p:spPr>
      </p:pic>
      <p:pic>
        <p:nvPicPr>
          <p:cNvPr id="13" name="Picture 12">
            <a:extLst>
              <a:ext uri="{FF2B5EF4-FFF2-40B4-BE49-F238E27FC236}">
                <a16:creationId xmlns:a16="http://schemas.microsoft.com/office/drawing/2014/main" id="{1BC5D805-B619-E873-A774-AB0AAF37C88E}"/>
              </a:ext>
            </a:extLst>
          </p:cNvPr>
          <p:cNvPicPr>
            <a:picLocks noChangeAspect="1"/>
          </p:cNvPicPr>
          <p:nvPr userDrawn="1"/>
        </p:nvPicPr>
        <p:blipFill rotWithShape="1">
          <a:blip r:embed="rId5"/>
          <a:srcRect l="41742" r="-798" b="-7910"/>
          <a:stretch/>
        </p:blipFill>
        <p:spPr>
          <a:xfrm>
            <a:off x="8904683" y="1084787"/>
            <a:ext cx="3183147" cy="241093"/>
          </a:xfrm>
          <a:prstGeom prst="rect">
            <a:avLst/>
          </a:prstGeom>
        </p:spPr>
      </p:pic>
      <p:sp>
        <p:nvSpPr>
          <p:cNvPr id="7" name="TextBox 6">
            <a:extLst>
              <a:ext uri="{FF2B5EF4-FFF2-40B4-BE49-F238E27FC236}">
                <a16:creationId xmlns:a16="http://schemas.microsoft.com/office/drawing/2014/main" id="{DC7FD353-0CFB-D6A7-0AF8-ED592243966C}"/>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BEE77B9F-0CF0-CB63-05E6-95F820B23E72}"/>
              </a:ext>
            </a:extLst>
          </p:cNvPr>
          <p:cNvPicPr>
            <a:picLocks noChangeAspect="1"/>
          </p:cNvPicPr>
          <p:nvPr userDrawn="1"/>
        </p:nvPicPr>
        <p:blipFill>
          <a:blip r:embed="rId6"/>
          <a:srcRect/>
          <a:stretch/>
        </p:blipFill>
        <p:spPr>
          <a:xfrm>
            <a:off x="9395185" y="5905064"/>
            <a:ext cx="1776228" cy="688538"/>
          </a:xfrm>
          <a:prstGeom prst="rect">
            <a:avLst/>
          </a:prstGeom>
        </p:spPr>
      </p:pic>
    </p:spTree>
    <p:extLst>
      <p:ext uri="{BB962C8B-B14F-4D97-AF65-F5344CB8AC3E}">
        <p14:creationId xmlns:p14="http://schemas.microsoft.com/office/powerpoint/2010/main" val="116479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Divider Slide-Rabies-Canin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10BD-F36E-9664-0193-BE843233D3B7}"/>
              </a:ext>
            </a:extLst>
          </p:cNvPr>
          <p:cNvSpPr>
            <a:spLocks noGrp="1"/>
          </p:cNvSpPr>
          <p:nvPr>
            <p:ph type="ctrTitle"/>
          </p:nvPr>
        </p:nvSpPr>
        <p:spPr>
          <a:xfrm>
            <a:off x="822960" y="1122363"/>
            <a:ext cx="6359652" cy="2387600"/>
          </a:xfrm>
        </p:spPr>
        <p:txBody>
          <a:bodyPr lIns="0" tIns="0" rIns="0" bIns="0" anchor="b"/>
          <a:lstStyle>
            <a:lvl1pPr algn="ctr">
              <a:defRPr sz="6000">
                <a:solidFill>
                  <a:srgbClr val="000000">
                    <a:alpha val="89804"/>
                  </a:srgbClr>
                </a:solidFill>
              </a:defRPr>
            </a:lvl1pPr>
          </a:lstStyle>
          <a:p>
            <a:r>
              <a:rPr lang="en-US"/>
              <a:t>Click to edit Master title style</a:t>
            </a:r>
          </a:p>
        </p:txBody>
      </p:sp>
      <p:sp>
        <p:nvSpPr>
          <p:cNvPr id="3" name="Subtitle 2">
            <a:extLst>
              <a:ext uri="{FF2B5EF4-FFF2-40B4-BE49-F238E27FC236}">
                <a16:creationId xmlns:a16="http://schemas.microsoft.com/office/drawing/2014/main" id="{9B03FA45-4161-F51F-B150-C20B216AC7B5}"/>
              </a:ext>
            </a:extLst>
          </p:cNvPr>
          <p:cNvSpPr>
            <a:spLocks noGrp="1"/>
          </p:cNvSpPr>
          <p:nvPr>
            <p:ph type="subTitle" idx="1"/>
          </p:nvPr>
        </p:nvSpPr>
        <p:spPr>
          <a:xfrm>
            <a:off x="822960" y="3729038"/>
            <a:ext cx="6359652" cy="1655762"/>
          </a:xfrm>
        </p:spPr>
        <p:txBody>
          <a:bodyPr lIns="0" tIns="0" rIns="0" bIns="0"/>
          <a:lstStyle>
            <a:lvl1pPr marL="0" indent="0" algn="ctr">
              <a:buNone/>
              <a:defRPr sz="2400">
                <a:solidFill>
                  <a:srgbClr val="E0004D">
                    <a:alpha val="89804"/>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F0FB63-D878-698E-C094-B54249BEBF1D}"/>
              </a:ext>
            </a:extLst>
          </p:cNvPr>
          <p:cNvSpPr>
            <a:spLocks noGrp="1"/>
          </p:cNvSpPr>
          <p:nvPr>
            <p:ph type="ftr" sz="quarter" idx="11"/>
          </p:nvPr>
        </p:nvSpPr>
        <p:spPr>
          <a:xfrm>
            <a:off x="822960" y="5852160"/>
            <a:ext cx="66294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D041A93D-BEEA-4A33-D057-57D1B4DE18A2}"/>
              </a:ext>
            </a:extLst>
          </p:cNvPr>
          <p:cNvSpPr>
            <a:spLocks noGrp="1"/>
          </p:cNvSpPr>
          <p:nvPr>
            <p:ph type="sldNum" sz="quarter" idx="12"/>
          </p:nvPr>
        </p:nvSpPr>
        <p:spPr/>
        <p:txBody>
          <a:bodyPr/>
          <a:lstStyle>
            <a:lvl1pPr>
              <a:defRPr/>
            </a:lvl1pPr>
          </a:lstStyle>
          <a:p>
            <a:fld id="{1B3AAAE4-4670-BB41-8060-F059A8E84DC4}" type="slidenum">
              <a:rPr lang="en-US" smtClean="0"/>
              <a:pPr/>
              <a:t>‹#›</a:t>
            </a:fld>
            <a:endParaRPr lang="en-US"/>
          </a:p>
        </p:txBody>
      </p:sp>
      <p:pic>
        <p:nvPicPr>
          <p:cNvPr id="11" name="Picture 10">
            <a:extLst>
              <a:ext uri="{FF2B5EF4-FFF2-40B4-BE49-F238E27FC236}">
                <a16:creationId xmlns:a16="http://schemas.microsoft.com/office/drawing/2014/main" id="{B490518B-C5F6-1599-F1AC-4A990578D296}"/>
              </a:ext>
            </a:extLst>
          </p:cNvPr>
          <p:cNvPicPr>
            <a:picLocks noChangeAspect="1"/>
          </p:cNvPicPr>
          <p:nvPr userDrawn="1"/>
        </p:nvPicPr>
        <p:blipFill>
          <a:blip r:embed="rId3"/>
          <a:stretch>
            <a:fillRect/>
          </a:stretch>
        </p:blipFill>
        <p:spPr>
          <a:xfrm rot="923694">
            <a:off x="-482092" y="4032821"/>
            <a:ext cx="3645738" cy="3222752"/>
          </a:xfrm>
          <a:prstGeom prst="rect">
            <a:avLst/>
          </a:prstGeom>
        </p:spPr>
      </p:pic>
      <p:pic>
        <p:nvPicPr>
          <p:cNvPr id="4" name="Picture 3">
            <a:extLst>
              <a:ext uri="{FF2B5EF4-FFF2-40B4-BE49-F238E27FC236}">
                <a16:creationId xmlns:a16="http://schemas.microsoft.com/office/drawing/2014/main" id="{22FE8481-E972-6371-B4DC-48F7AFA03DBA}"/>
              </a:ext>
            </a:extLst>
          </p:cNvPr>
          <p:cNvPicPr>
            <a:picLocks noChangeAspect="1"/>
          </p:cNvPicPr>
          <p:nvPr userDrawn="1"/>
        </p:nvPicPr>
        <p:blipFill>
          <a:blip r:embed="rId4"/>
          <a:stretch>
            <a:fillRect/>
          </a:stretch>
        </p:blipFill>
        <p:spPr>
          <a:xfrm rot="17412023" flipH="1">
            <a:off x="7444418" y="-1036400"/>
            <a:ext cx="4202067" cy="3828550"/>
          </a:xfrm>
          <a:prstGeom prst="rect">
            <a:avLst/>
          </a:prstGeom>
        </p:spPr>
      </p:pic>
      <p:pic>
        <p:nvPicPr>
          <p:cNvPr id="13" name="Picture 12">
            <a:extLst>
              <a:ext uri="{FF2B5EF4-FFF2-40B4-BE49-F238E27FC236}">
                <a16:creationId xmlns:a16="http://schemas.microsoft.com/office/drawing/2014/main" id="{1BC5D805-B619-E873-A774-AB0AAF37C88E}"/>
              </a:ext>
            </a:extLst>
          </p:cNvPr>
          <p:cNvPicPr>
            <a:picLocks noChangeAspect="1"/>
          </p:cNvPicPr>
          <p:nvPr userDrawn="1"/>
        </p:nvPicPr>
        <p:blipFill rotWithShape="1">
          <a:blip r:embed="rId5"/>
          <a:srcRect l="41742" r="-798" b="-7910"/>
          <a:stretch/>
        </p:blipFill>
        <p:spPr>
          <a:xfrm>
            <a:off x="8904683" y="1084787"/>
            <a:ext cx="3183147" cy="241093"/>
          </a:xfrm>
          <a:prstGeom prst="rect">
            <a:avLst/>
          </a:prstGeom>
        </p:spPr>
      </p:pic>
      <p:sp>
        <p:nvSpPr>
          <p:cNvPr id="7" name="TextBox 6">
            <a:extLst>
              <a:ext uri="{FF2B5EF4-FFF2-40B4-BE49-F238E27FC236}">
                <a16:creationId xmlns:a16="http://schemas.microsoft.com/office/drawing/2014/main" id="{DC7FD353-0CFB-D6A7-0AF8-ED592243966C}"/>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10" name="Picture 9">
            <a:extLst>
              <a:ext uri="{FF2B5EF4-FFF2-40B4-BE49-F238E27FC236}">
                <a16:creationId xmlns:a16="http://schemas.microsoft.com/office/drawing/2014/main" id="{F1586297-9D5D-2FCC-A346-FD4B88B7AA27}"/>
              </a:ext>
            </a:extLst>
          </p:cNvPr>
          <p:cNvPicPr>
            <a:picLocks noChangeAspect="1"/>
          </p:cNvPicPr>
          <p:nvPr userDrawn="1"/>
        </p:nvPicPr>
        <p:blipFill>
          <a:blip r:embed="rId6"/>
          <a:srcRect/>
          <a:stretch/>
        </p:blipFill>
        <p:spPr>
          <a:xfrm>
            <a:off x="9341022" y="5907802"/>
            <a:ext cx="1848679" cy="685800"/>
          </a:xfrm>
          <a:prstGeom prst="rect">
            <a:avLst/>
          </a:prstGeom>
        </p:spPr>
      </p:pic>
    </p:spTree>
    <p:extLst>
      <p:ext uri="{BB962C8B-B14F-4D97-AF65-F5344CB8AC3E}">
        <p14:creationId xmlns:p14="http://schemas.microsoft.com/office/powerpoint/2010/main" val="147966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Rabies-F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6DF-62EF-5C7A-3A98-833B23ABC04D}"/>
              </a:ext>
            </a:extLst>
          </p:cNvPr>
          <p:cNvSpPr>
            <a:spLocks noGrp="1"/>
          </p:cNvSpPr>
          <p:nvPr>
            <p:ph type="title"/>
          </p:nvPr>
        </p:nvSpPr>
        <p:spPr>
          <a:xfrm>
            <a:off x="822960" y="365125"/>
            <a:ext cx="8058912" cy="1325563"/>
          </a:xfrm>
        </p:spPr>
        <p:txBody>
          <a:bodyPr lIns="0" tIns="0" rIns="0" bIns="0"/>
          <a:lstStyle>
            <a:lvl1pPr>
              <a:defRPr>
                <a:solidFill>
                  <a:srgbClr val="000000">
                    <a:alpha val="89804"/>
                  </a:srgb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07F9F60-CEA7-F4E4-0C81-85C5182E6B2D}"/>
              </a:ext>
            </a:extLst>
          </p:cNvPr>
          <p:cNvSpPr>
            <a:spLocks noGrp="1"/>
          </p:cNvSpPr>
          <p:nvPr>
            <p:ph idx="1"/>
          </p:nvPr>
        </p:nvSpPr>
        <p:spPr/>
        <p:txBody>
          <a:bodyPr lIns="0" tIns="0" rIns="0" bIns="0"/>
          <a:lstStyle>
            <a:lvl1pPr>
              <a:buClr>
                <a:srgbClr val="E0004D"/>
              </a:buClr>
              <a:defRPr>
                <a:solidFill>
                  <a:srgbClr val="000000">
                    <a:alpha val="89804"/>
                  </a:srgbClr>
                </a:solidFill>
              </a:defRPr>
            </a:lvl1pPr>
            <a:lvl2pPr>
              <a:buClr>
                <a:srgbClr val="FFC658"/>
              </a:buClr>
              <a:defRPr>
                <a:solidFill>
                  <a:srgbClr val="000000">
                    <a:alpha val="89804"/>
                  </a:srgbClr>
                </a:solidFill>
              </a:defRPr>
            </a:lvl2pPr>
            <a:lvl3pPr>
              <a:buClr>
                <a:srgbClr val="F65275"/>
              </a:buClr>
              <a:defRPr>
                <a:solidFill>
                  <a:srgbClr val="000000">
                    <a:alpha val="89804"/>
                  </a:srgbClr>
                </a:solidFill>
              </a:defRPr>
            </a:lvl3pPr>
            <a:lvl4pPr>
              <a:buClr>
                <a:srgbClr val="F68D2E"/>
              </a:buClr>
              <a:defRPr>
                <a:solidFill>
                  <a:srgbClr val="000000">
                    <a:alpha val="89804"/>
                  </a:srgbClr>
                </a:solidFill>
              </a:defRPr>
            </a:lvl4pPr>
            <a:lvl5pPr>
              <a:buClr>
                <a:srgbClr val="E0004D"/>
              </a:buClr>
              <a:defRPr>
                <a:solidFill>
                  <a:srgbClr val="000000">
                    <a:alpha val="89804"/>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A9578D2-0773-A04C-671C-3BEDB0B40912}"/>
              </a:ext>
            </a:extLst>
          </p:cNvPr>
          <p:cNvSpPr>
            <a:spLocks noGrp="1"/>
          </p:cNvSpPr>
          <p:nvPr>
            <p:ph type="ftr" sz="quarter" idx="11"/>
          </p:nvPr>
        </p:nvSpPr>
        <p:spPr>
          <a:xfrm>
            <a:off x="822960" y="5852160"/>
            <a:ext cx="7315200" cy="365125"/>
          </a:xfrm>
        </p:spPr>
        <p:txBody>
          <a:bodyPr lIns="0" tIns="0" rIns="0" bIns="0"/>
          <a:lstStyle>
            <a:lvl1pPr algn="l">
              <a:defRPr/>
            </a:lvl1pPr>
          </a:lstStyle>
          <a:p>
            <a:endParaRPr lang="en-US"/>
          </a:p>
        </p:txBody>
      </p:sp>
      <p:sp>
        <p:nvSpPr>
          <p:cNvPr id="6" name="Slide Number Placeholder 5">
            <a:extLst>
              <a:ext uri="{FF2B5EF4-FFF2-40B4-BE49-F238E27FC236}">
                <a16:creationId xmlns:a16="http://schemas.microsoft.com/office/drawing/2014/main" id="{6745F4DF-8B9F-E4CF-6F9C-634B115ED319}"/>
              </a:ext>
            </a:extLst>
          </p:cNvPr>
          <p:cNvSpPr>
            <a:spLocks noGrp="1"/>
          </p:cNvSpPr>
          <p:nvPr>
            <p:ph type="sldNum" sz="quarter" idx="12"/>
          </p:nvPr>
        </p:nvSpPr>
        <p:spPr/>
        <p:txBody>
          <a:bodyPr/>
          <a:lstStyle>
            <a:lvl1pPr>
              <a:defRPr/>
            </a:lvl1pPr>
          </a:lstStyle>
          <a:p>
            <a:fld id="{5BC89667-4E9D-074D-8F3E-EEB3CBFCDA4E}" type="slidenum">
              <a:rPr lang="en-US" smtClean="0"/>
              <a:pPr/>
              <a:t>‹#›</a:t>
            </a:fld>
            <a:endParaRPr lang="en-US"/>
          </a:p>
        </p:txBody>
      </p:sp>
      <p:pic>
        <p:nvPicPr>
          <p:cNvPr id="8" name="Picture 7">
            <a:extLst>
              <a:ext uri="{FF2B5EF4-FFF2-40B4-BE49-F238E27FC236}">
                <a16:creationId xmlns:a16="http://schemas.microsoft.com/office/drawing/2014/main" id="{54132182-DABE-9B0A-3874-B418C9583424}"/>
              </a:ext>
            </a:extLst>
          </p:cNvPr>
          <p:cNvPicPr>
            <a:picLocks noChangeAspect="1"/>
          </p:cNvPicPr>
          <p:nvPr userDrawn="1"/>
        </p:nvPicPr>
        <p:blipFill rotWithShape="1">
          <a:blip r:embed="rId2"/>
          <a:srcRect l="41590" t="-7823" r="-891" b="-7908"/>
          <a:stretch/>
        </p:blipFill>
        <p:spPr>
          <a:xfrm flipH="1">
            <a:off x="9738963" y="534296"/>
            <a:ext cx="2384611" cy="192903"/>
          </a:xfrm>
          <a:prstGeom prst="rect">
            <a:avLst/>
          </a:prstGeom>
        </p:spPr>
      </p:pic>
      <p:pic>
        <p:nvPicPr>
          <p:cNvPr id="4" name="Picture 3">
            <a:extLst>
              <a:ext uri="{FF2B5EF4-FFF2-40B4-BE49-F238E27FC236}">
                <a16:creationId xmlns:a16="http://schemas.microsoft.com/office/drawing/2014/main" id="{FFCA1521-CE6C-E66F-AF3E-2A2713431987}"/>
              </a:ext>
            </a:extLst>
          </p:cNvPr>
          <p:cNvPicPr>
            <a:picLocks noChangeAspect="1"/>
          </p:cNvPicPr>
          <p:nvPr userDrawn="1"/>
        </p:nvPicPr>
        <p:blipFill>
          <a:blip r:embed="rId3"/>
          <a:stretch>
            <a:fillRect/>
          </a:stretch>
        </p:blipFill>
        <p:spPr>
          <a:xfrm rot="6883183" flipV="1">
            <a:off x="9159233" y="-275733"/>
            <a:ext cx="1740344" cy="1585647"/>
          </a:xfrm>
          <a:prstGeom prst="rect">
            <a:avLst/>
          </a:prstGeom>
        </p:spPr>
      </p:pic>
      <p:sp>
        <p:nvSpPr>
          <p:cNvPr id="7" name="TextBox 6">
            <a:extLst>
              <a:ext uri="{FF2B5EF4-FFF2-40B4-BE49-F238E27FC236}">
                <a16:creationId xmlns:a16="http://schemas.microsoft.com/office/drawing/2014/main" id="{14BB1E75-B872-26B9-27A0-B652CCE2E6AD}"/>
              </a:ext>
            </a:extLst>
          </p:cNvPr>
          <p:cNvSpPr txBox="1"/>
          <p:nvPr userDrawn="1"/>
        </p:nvSpPr>
        <p:spPr>
          <a:xfrm>
            <a:off x="822960" y="6455103"/>
            <a:ext cx="2870200" cy="138499"/>
          </a:xfrm>
          <a:prstGeom prst="rect">
            <a:avLst/>
          </a:prstGeom>
          <a:noFill/>
        </p:spPr>
        <p:txBody>
          <a:bodyPr wrap="square" lIns="0" tIns="0" rIns="0" bIns="0" rtlCol="0">
            <a:spAutoFit/>
          </a:bodyPr>
          <a:lstStyle/>
          <a:p>
            <a:r>
              <a:rPr lang="en-US" sz="900">
                <a:solidFill>
                  <a:srgbClr val="000000">
                    <a:alpha val="89804"/>
                  </a:srgbClr>
                </a:solidFill>
                <a:latin typeface="Arial" panose="020B0604020202020204" pitchFamily="34" charset="0"/>
                <a:cs typeface="Arial" panose="020B0604020202020204" pitchFamily="34" charset="0"/>
              </a:rPr>
              <a:t>FOR INTERNAL USE ONLY. DO NOT DISTRIBUTE.</a:t>
            </a:r>
          </a:p>
        </p:txBody>
      </p:sp>
      <p:pic>
        <p:nvPicPr>
          <p:cNvPr id="9" name="Picture 8">
            <a:extLst>
              <a:ext uri="{FF2B5EF4-FFF2-40B4-BE49-F238E27FC236}">
                <a16:creationId xmlns:a16="http://schemas.microsoft.com/office/drawing/2014/main" id="{EE668017-D7F3-ADAC-3591-620B2C5C6238}"/>
              </a:ext>
            </a:extLst>
          </p:cNvPr>
          <p:cNvPicPr>
            <a:picLocks noChangeAspect="1"/>
          </p:cNvPicPr>
          <p:nvPr userDrawn="1"/>
        </p:nvPicPr>
        <p:blipFill>
          <a:blip r:embed="rId4"/>
          <a:srcRect/>
          <a:stretch/>
        </p:blipFill>
        <p:spPr>
          <a:xfrm>
            <a:off x="9395185" y="5905064"/>
            <a:ext cx="1776228" cy="688538"/>
          </a:xfrm>
          <a:prstGeom prst="rect">
            <a:avLst/>
          </a:prstGeom>
        </p:spPr>
      </p:pic>
    </p:spTree>
    <p:extLst>
      <p:ext uri="{BB962C8B-B14F-4D97-AF65-F5344CB8AC3E}">
        <p14:creationId xmlns:p14="http://schemas.microsoft.com/office/powerpoint/2010/main" val="12068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1B505-E10F-1DE4-7AD6-1E61856EFE84}"/>
              </a:ext>
            </a:extLst>
          </p:cNvPr>
          <p:cNvSpPr>
            <a:spLocks noGrp="1"/>
          </p:cNvSpPr>
          <p:nvPr>
            <p:ph type="title"/>
          </p:nvPr>
        </p:nvSpPr>
        <p:spPr>
          <a:xfrm>
            <a:off x="82296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29EFC-EBEC-AF01-88DF-3BF8A57F2A79}"/>
              </a:ext>
            </a:extLst>
          </p:cNvPr>
          <p:cNvSpPr>
            <a:spLocks noGrp="1"/>
          </p:cNvSpPr>
          <p:nvPr>
            <p:ph type="body" idx="1"/>
          </p:nvPr>
        </p:nvSpPr>
        <p:spPr>
          <a:xfrm>
            <a:off x="822960" y="1825625"/>
            <a:ext cx="10515600"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D434A72-40E7-5527-D4F5-C053DF7A9CEB}"/>
              </a:ext>
            </a:extLst>
          </p:cNvPr>
          <p:cNvSpPr>
            <a:spLocks noGrp="1"/>
          </p:cNvSpPr>
          <p:nvPr>
            <p:ph type="ftr" sz="quarter" idx="3"/>
          </p:nvPr>
        </p:nvSpPr>
        <p:spPr>
          <a:xfrm>
            <a:off x="822960" y="6356350"/>
            <a:ext cx="7315200" cy="365125"/>
          </a:xfrm>
          <a:prstGeom prst="rect">
            <a:avLst/>
          </a:prstGeom>
        </p:spPr>
        <p:txBody>
          <a:bodyPr vert="horz" lIns="91440" tIns="45720" rIns="91440" bIns="45720" rtlCol="0" anchor="ctr"/>
          <a:lstStyle>
            <a:lvl1pPr algn="l">
              <a:defRPr sz="1200">
                <a:solidFill>
                  <a:srgbClr val="000000"/>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EE20EE6-70E3-D2BC-331C-E44DF232D114}"/>
              </a:ext>
            </a:extLst>
          </p:cNvPr>
          <p:cNvSpPr>
            <a:spLocks noGrp="1"/>
          </p:cNvSpPr>
          <p:nvPr>
            <p:ph type="sldNum" sz="quarter" idx="4"/>
          </p:nvPr>
        </p:nvSpPr>
        <p:spPr>
          <a:xfrm>
            <a:off x="11338560" y="6356350"/>
            <a:ext cx="701040" cy="365125"/>
          </a:xfrm>
          <a:prstGeom prst="rect">
            <a:avLst/>
          </a:prstGeom>
        </p:spPr>
        <p:txBody>
          <a:bodyPr vert="horz" lIns="91440" tIns="45720" rIns="91440" bIns="45720" rtlCol="0" anchor="ctr"/>
          <a:lstStyle>
            <a:lvl1pPr algn="r">
              <a:defRPr sz="1200">
                <a:solidFill>
                  <a:srgbClr val="000000"/>
                </a:solidFill>
                <a:latin typeface="Arial" panose="020B0604020202020204" pitchFamily="34" charset="0"/>
                <a:cs typeface="Arial" panose="020B0604020202020204" pitchFamily="34" charset="0"/>
              </a:defRPr>
            </a:lvl1pPr>
          </a:lstStyle>
          <a:p>
            <a:fld id="{44C3CFC5-C5B1-5942-8519-C6DD2AB6A4C9}" type="slidenum">
              <a:rPr lang="en-US" smtClean="0"/>
              <a:pPr/>
              <a:t>‹#›</a:t>
            </a:fld>
            <a:endParaRPr lang="en-US"/>
          </a:p>
        </p:txBody>
      </p:sp>
      <p:sp>
        <p:nvSpPr>
          <p:cNvPr id="7" name="TextBox 6">
            <a:extLst>
              <a:ext uri="{FF2B5EF4-FFF2-40B4-BE49-F238E27FC236}">
                <a16:creationId xmlns:a16="http://schemas.microsoft.com/office/drawing/2014/main" id="{E0DBF4A3-4536-62AF-EAD7-157EAE897F20}"/>
              </a:ext>
            </a:extLst>
          </p:cNvPr>
          <p:cNvSpPr txBox="1"/>
          <p:nvPr userDrawn="1">
            <p:extLst>
              <p:ext uri="{1162E1C5-73C7-4A58-AE30-91384D911F3F}">
                <p184:classification xmlns:p184="http://schemas.microsoft.com/office/powerpoint/2018/4/main" val="hdr"/>
              </p:ext>
            </p:extLst>
          </p:nvPr>
        </p:nvSpPr>
        <p:spPr>
          <a:xfrm>
            <a:off x="63500" y="63500"/>
            <a:ext cx="735013" cy="182880"/>
          </a:xfrm>
          <a:prstGeom prst="rect">
            <a:avLst/>
          </a:prstGeom>
        </p:spPr>
        <p:txBody>
          <a:bodyPr horzOverflow="overflow" lIns="0" tIns="0" rIns="0" bIns="0">
            <a:spAutoFit/>
          </a:bodyPr>
          <a:lstStyle/>
          <a:p>
            <a:pPr algn="l"/>
            <a:r>
              <a:rPr lang="en-US" sz="1200">
                <a:solidFill>
                  <a:srgbClr val="00B294"/>
                </a:solidFill>
                <a:latin typeface="Calibri" panose="020F0502020204030204" pitchFamily="34" charset="0"/>
                <a:cs typeface="Calibri" panose="020F0502020204030204" pitchFamily="34" charset="0"/>
              </a:rPr>
              <a:t>Proprietary</a:t>
            </a:r>
          </a:p>
        </p:txBody>
      </p:sp>
    </p:spTree>
    <p:extLst>
      <p:ext uri="{BB962C8B-B14F-4D97-AF65-F5344CB8AC3E}">
        <p14:creationId xmlns:p14="http://schemas.microsoft.com/office/powerpoint/2010/main" val="2553953377"/>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9" r:id="rId3"/>
    <p:sldLayoutId id="2147483680" r:id="rId4"/>
    <p:sldLayoutId id="2147483656" r:id="rId5"/>
    <p:sldLayoutId id="2147483657" r:id="rId6"/>
    <p:sldLayoutId id="2147483660" r:id="rId7"/>
    <p:sldLayoutId id="2147483673" r:id="rId8"/>
    <p:sldLayoutId id="2147483670" r:id="rId9"/>
    <p:sldLayoutId id="2147483681" r:id="rId10"/>
    <p:sldLayoutId id="2147483674" r:id="rId11"/>
    <p:sldLayoutId id="2147483682" r:id="rId12"/>
    <p:sldLayoutId id="2147483658" r:id="rId13"/>
    <p:sldLayoutId id="2147483661" r:id="rId14"/>
    <p:sldLayoutId id="2147483671" r:id="rId15"/>
    <p:sldLayoutId id="2147483683" r:id="rId16"/>
    <p:sldLayoutId id="2147483659" r:id="rId17"/>
    <p:sldLayoutId id="2147483685" r:id="rId18"/>
    <p:sldLayoutId id="2147483662" r:id="rId19"/>
    <p:sldLayoutId id="2147483672" r:id="rId20"/>
    <p:sldLayoutId id="2147483684" r:id="rId21"/>
    <p:sldLayoutId id="2147483675" r:id="rId22"/>
    <p:sldLayoutId id="2147483676" r:id="rId23"/>
    <p:sldLayoutId id="2147483677" r:id="rId24"/>
    <p:sldLayoutId id="2147483678" r:id="rId25"/>
    <p:sldLayoutId id="2147483679" r:id="rId26"/>
    <p:sldLayoutId id="2147483686" r:id="rId27"/>
  </p:sldLayoutIdLst>
  <p:hf hdr="0" ftr="0" dt="0"/>
  <p:txStyles>
    <p:titleStyle>
      <a:lvl1pPr algn="l" defTabSz="914400" rtl="0" eaLnBrk="1" latinLnBrk="0" hangingPunct="1">
        <a:lnSpc>
          <a:spcPct val="90000"/>
        </a:lnSpc>
        <a:spcBef>
          <a:spcPct val="0"/>
        </a:spcBef>
        <a:buNone/>
        <a:defRPr sz="4400" kern="1200">
          <a:solidFill>
            <a:srgbClr val="000000">
              <a:alpha val="89804"/>
            </a:srgb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alpha val="89804"/>
            </a:srgb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0000">
              <a:alpha val="89804"/>
            </a:srgb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rgbClr val="000000">
              <a:alpha val="89804"/>
            </a:srgb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alpha val="89804"/>
            </a:srgb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kern="1200">
          <a:solidFill>
            <a:srgbClr val="000000">
              <a:alpha val="89804"/>
            </a:srgb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06C8C-FE82-3A00-24A8-C7763BD03215}"/>
              </a:ext>
            </a:extLst>
          </p:cNvPr>
          <p:cNvSpPr>
            <a:spLocks noGrp="1"/>
          </p:cNvSpPr>
          <p:nvPr>
            <p:ph type="title"/>
          </p:nvPr>
        </p:nvSpPr>
        <p:spPr>
          <a:xfrm>
            <a:off x="1460260" y="2368106"/>
            <a:ext cx="6797040" cy="2852737"/>
          </a:xfrm>
        </p:spPr>
        <p:txBody>
          <a:bodyPr>
            <a:normAutofit/>
          </a:bodyPr>
          <a:lstStyle/>
          <a:p>
            <a:r>
              <a:rPr lang="en-US" sz="4800" i="1" dirty="0">
                <a:solidFill>
                  <a:srgbClr val="87027B"/>
                </a:solidFill>
                <a:latin typeface="Verdana" panose="020B0604030504040204" pitchFamily="34" charset="0"/>
                <a:ea typeface="Verdana" panose="020B0604030504040204" pitchFamily="34" charset="0"/>
                <a:cs typeface="Verdana" panose="020B0604030504040204" pitchFamily="34" charset="0"/>
              </a:rPr>
              <a:t>THE NOBIVAC</a:t>
            </a:r>
            <a:r>
              <a:rPr lang="en-US" sz="2400" i="1" baseline="100000" dirty="0">
                <a:solidFill>
                  <a:srgbClr val="87027B"/>
                </a:solidFill>
                <a:latin typeface="Verdana" panose="020B0604030504040204" pitchFamily="34" charset="0"/>
                <a:ea typeface="Verdana" panose="020B0604030504040204" pitchFamily="34" charset="0"/>
                <a:cs typeface="Verdana" panose="020B0604030504040204" pitchFamily="34" charset="0"/>
              </a:rPr>
              <a:t>®</a:t>
            </a:r>
            <a:r>
              <a:rPr lang="en-US" sz="4800" i="1" dirty="0">
                <a:solidFill>
                  <a:srgbClr val="87027B"/>
                </a:solidFill>
                <a:latin typeface="Verdana" panose="020B0604030504040204" pitchFamily="34" charset="0"/>
                <a:ea typeface="Verdana" panose="020B0604030504040204" pitchFamily="34" charset="0"/>
                <a:cs typeface="Verdana" panose="020B0604030504040204" pitchFamily="34" charset="0"/>
              </a:rPr>
              <a:t> NXT LEVEL OF INNOVATION</a:t>
            </a:r>
          </a:p>
        </p:txBody>
      </p:sp>
      <p:sp>
        <p:nvSpPr>
          <p:cNvPr id="5" name="Text Placeholder 4">
            <a:extLst>
              <a:ext uri="{FF2B5EF4-FFF2-40B4-BE49-F238E27FC236}">
                <a16:creationId xmlns:a16="http://schemas.microsoft.com/office/drawing/2014/main" id="{7F8C42B7-CB14-B357-DEB7-FBB20224A404}"/>
              </a:ext>
            </a:extLst>
          </p:cNvPr>
          <p:cNvSpPr>
            <a:spLocks noGrp="1"/>
          </p:cNvSpPr>
          <p:nvPr>
            <p:ph type="body" idx="1"/>
          </p:nvPr>
        </p:nvSpPr>
        <p:spPr>
          <a:xfrm>
            <a:off x="1460260" y="5374832"/>
            <a:ext cx="4853636" cy="1234688"/>
          </a:xfrm>
        </p:spPr>
        <p:txBody>
          <a:bodyPr>
            <a:normAutofit/>
          </a:bodyPr>
          <a:lstStyle/>
          <a:p>
            <a:r>
              <a:rPr lang="en-US" sz="1800" dirty="0">
                <a:solidFill>
                  <a:schemeClr val="tx1">
                    <a:lumMod val="85000"/>
                    <a:lumOff val="15000"/>
                  </a:schemeClr>
                </a:solidFill>
              </a:rPr>
              <a:t>The </a:t>
            </a:r>
            <a:r>
              <a:rPr lang="en-US" sz="1800" b="1" dirty="0">
                <a:solidFill>
                  <a:schemeClr val="tx1">
                    <a:lumMod val="85000"/>
                    <a:lumOff val="15000"/>
                  </a:schemeClr>
                </a:solidFill>
              </a:rPr>
              <a:t>first and only </a:t>
            </a:r>
            <a:r>
              <a:rPr lang="en-US" sz="1800" dirty="0">
                <a:solidFill>
                  <a:schemeClr val="tx1">
                    <a:lumMod val="85000"/>
                    <a:lumOff val="15000"/>
                  </a:schemeClr>
                </a:solidFill>
              </a:rPr>
              <a:t>line of companion animal vaccines built on RNA particle technology</a:t>
            </a:r>
          </a:p>
        </p:txBody>
      </p:sp>
      <p:pic>
        <p:nvPicPr>
          <p:cNvPr id="6" name="Picture 5" descr="A close-up of a molecule&#10;&#10;Description automatically generated">
            <a:extLst>
              <a:ext uri="{FF2B5EF4-FFF2-40B4-BE49-F238E27FC236}">
                <a16:creationId xmlns:a16="http://schemas.microsoft.com/office/drawing/2014/main" id="{CCA0D35D-B24C-99FB-133D-92C35CE48D36}"/>
              </a:ext>
            </a:extLst>
          </p:cNvPr>
          <p:cNvPicPr>
            <a:picLocks noChangeAspect="1"/>
          </p:cNvPicPr>
          <p:nvPr/>
        </p:nvPicPr>
        <p:blipFill>
          <a:blip r:embed="rId3">
            <a:alphaModFix amt="30000"/>
          </a:blip>
          <a:stretch>
            <a:fillRect/>
          </a:stretch>
        </p:blipFill>
        <p:spPr>
          <a:xfrm rot="11065822">
            <a:off x="5378471" y="-1545653"/>
            <a:ext cx="3361241" cy="3770041"/>
          </a:xfrm>
          <a:prstGeom prst="rect">
            <a:avLst/>
          </a:prstGeom>
        </p:spPr>
      </p:pic>
    </p:spTree>
    <p:extLst>
      <p:ext uri="{BB962C8B-B14F-4D97-AF65-F5344CB8AC3E}">
        <p14:creationId xmlns:p14="http://schemas.microsoft.com/office/powerpoint/2010/main" val="407794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line&#10;&#10;Description automatically generated">
            <a:extLst>
              <a:ext uri="{FF2B5EF4-FFF2-40B4-BE49-F238E27FC236}">
                <a16:creationId xmlns:a16="http://schemas.microsoft.com/office/drawing/2014/main" id="{49007D13-94A1-30D9-DE38-7B6961EEA110}"/>
              </a:ext>
            </a:extLst>
          </p:cNvPr>
          <p:cNvPicPr>
            <a:picLocks noChangeAspect="1"/>
          </p:cNvPicPr>
          <p:nvPr/>
        </p:nvPicPr>
        <p:blipFill rotWithShape="1">
          <a:blip r:embed="rId3"/>
          <a:srcRect t="46006" b="46236"/>
          <a:stretch/>
        </p:blipFill>
        <p:spPr>
          <a:xfrm>
            <a:off x="202224" y="1269025"/>
            <a:ext cx="7772400" cy="339180"/>
          </a:xfrm>
          <a:prstGeom prst="rect">
            <a:avLst/>
          </a:prstGeom>
        </p:spPr>
      </p:pic>
      <p:sp>
        <p:nvSpPr>
          <p:cNvPr id="2" name="Title 1">
            <a:extLst>
              <a:ext uri="{FF2B5EF4-FFF2-40B4-BE49-F238E27FC236}">
                <a16:creationId xmlns:a16="http://schemas.microsoft.com/office/drawing/2014/main" id="{D36BC889-A3C2-1ADE-1C2C-E7A1342A7CD5}"/>
              </a:ext>
            </a:extLst>
          </p:cNvPr>
          <p:cNvSpPr>
            <a:spLocks noGrp="1"/>
          </p:cNvSpPr>
          <p:nvPr>
            <p:ph type="title"/>
          </p:nvPr>
        </p:nvSpPr>
        <p:spPr>
          <a:xfrm>
            <a:off x="822959" y="324678"/>
            <a:ext cx="8718605" cy="1325563"/>
          </a:xfrm>
        </p:spPr>
        <p:txBody>
          <a:bodyPr>
            <a:normAutofit/>
          </a:bodyPr>
          <a:lstStyle/>
          <a:p>
            <a:r>
              <a:rPr lang="en-US" sz="3200" i="1">
                <a:latin typeface="Verdana" panose="020B0604030504040204" pitchFamily="34" charset="0"/>
                <a:ea typeface="Verdana" panose="020B0604030504040204" pitchFamily="34" charset="0"/>
                <a:cs typeface="Verdana" panose="020B0604030504040204" pitchFamily="34" charset="0"/>
              </a:rPr>
              <a:t>Why protect against H3N2?</a:t>
            </a:r>
          </a:p>
        </p:txBody>
      </p:sp>
      <p:sp>
        <p:nvSpPr>
          <p:cNvPr id="4" name="Slide Number Placeholder 3">
            <a:extLst>
              <a:ext uri="{FF2B5EF4-FFF2-40B4-BE49-F238E27FC236}">
                <a16:creationId xmlns:a16="http://schemas.microsoft.com/office/drawing/2014/main" id="{44639FCE-C273-DD21-0399-D265F43B6E38}"/>
              </a:ext>
            </a:extLst>
          </p:cNvPr>
          <p:cNvSpPr>
            <a:spLocks noGrp="1"/>
          </p:cNvSpPr>
          <p:nvPr>
            <p:ph type="sldNum" sz="quarter" idx="12"/>
          </p:nvPr>
        </p:nvSpPr>
        <p:spPr/>
        <p:txBody>
          <a:bodyPr/>
          <a:lstStyle/>
          <a:p>
            <a:fld id="{CDFA5352-EBB6-E74C-8D9B-1BA928739AC9}" type="slidenum">
              <a:rPr lang="en-US" smtClean="0"/>
              <a:pPr/>
              <a:t>10</a:t>
            </a:fld>
            <a:endParaRPr lang="en-US"/>
          </a:p>
        </p:txBody>
      </p:sp>
      <p:sp>
        <p:nvSpPr>
          <p:cNvPr id="9" name="Content Placeholder 2">
            <a:extLst>
              <a:ext uri="{FF2B5EF4-FFF2-40B4-BE49-F238E27FC236}">
                <a16:creationId xmlns:a16="http://schemas.microsoft.com/office/drawing/2014/main" id="{7FEDCE04-F7C3-167C-279A-9F2172DF20D3}"/>
              </a:ext>
            </a:extLst>
          </p:cNvPr>
          <p:cNvSpPr txBox="1">
            <a:spLocks/>
          </p:cNvSpPr>
          <p:nvPr/>
        </p:nvSpPr>
        <p:spPr>
          <a:xfrm>
            <a:off x="1306829" y="5230935"/>
            <a:ext cx="9578341" cy="375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alpha val="89804"/>
                  </a:srgb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0000">
                    <a:alpha val="89804"/>
                  </a:srgb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rgbClr val="000000">
                    <a:alpha val="89804"/>
                  </a:srgb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alpha val="89804"/>
                  </a:srgb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kern="1200">
                <a:solidFill>
                  <a:srgbClr val="000000">
                    <a:alpha val="89804"/>
                  </a:srgb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lumMod val="85000"/>
                    <a:lumOff val="15000"/>
                  </a:schemeClr>
                </a:solidFill>
              </a:rPr>
              <a:t>The CIV H3N8 virus is no longer active in the US and appears to be extinct.</a:t>
            </a:r>
            <a:r>
              <a:rPr lang="en-US" sz="1800" baseline="30000" dirty="0">
                <a:solidFill>
                  <a:schemeClr val="tx1">
                    <a:lumMod val="85000"/>
                    <a:lumOff val="15000"/>
                  </a:schemeClr>
                </a:solidFill>
              </a:rPr>
              <a:t>2</a:t>
            </a:r>
          </a:p>
        </p:txBody>
      </p:sp>
      <p:pic>
        <p:nvPicPr>
          <p:cNvPr id="12" name="Picture 11" descr="A blue circle with a black background&#10;&#10;Description automatically generated">
            <a:extLst>
              <a:ext uri="{FF2B5EF4-FFF2-40B4-BE49-F238E27FC236}">
                <a16:creationId xmlns:a16="http://schemas.microsoft.com/office/drawing/2014/main" id="{08AA03EC-1D27-6870-FA05-C75D9C26839E}"/>
              </a:ext>
            </a:extLst>
          </p:cNvPr>
          <p:cNvPicPr>
            <a:picLocks noChangeAspect="1"/>
          </p:cNvPicPr>
          <p:nvPr/>
        </p:nvPicPr>
        <p:blipFill rotWithShape="1">
          <a:blip r:embed="rId4"/>
          <a:srcRect l="41457" t="34418" r="41747" b="35642"/>
          <a:stretch/>
        </p:blipFill>
        <p:spPr>
          <a:xfrm>
            <a:off x="4088423" y="1464616"/>
            <a:ext cx="3630791" cy="3640544"/>
          </a:xfrm>
          <a:prstGeom prst="rect">
            <a:avLst/>
          </a:prstGeom>
        </p:spPr>
      </p:pic>
      <p:sp>
        <p:nvSpPr>
          <p:cNvPr id="11" name="TextBox 10">
            <a:extLst>
              <a:ext uri="{FF2B5EF4-FFF2-40B4-BE49-F238E27FC236}">
                <a16:creationId xmlns:a16="http://schemas.microsoft.com/office/drawing/2014/main" id="{AE7D48E2-B2CB-70C4-4100-3B0B734CC974}"/>
              </a:ext>
            </a:extLst>
          </p:cNvPr>
          <p:cNvSpPr txBox="1"/>
          <p:nvPr/>
        </p:nvSpPr>
        <p:spPr>
          <a:xfrm>
            <a:off x="4557497" y="2533579"/>
            <a:ext cx="2692644" cy="1631216"/>
          </a:xfrm>
          <a:prstGeom prst="rect">
            <a:avLst/>
          </a:prstGeom>
          <a:noFill/>
        </p:spPr>
        <p:txBody>
          <a:bodyPr wrap="square">
            <a:spAutoFit/>
          </a:bodyPr>
          <a:lstStyle/>
          <a:p>
            <a:pPr marL="0" indent="0" algn="ctr">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Laboratory surveillance indicates CIV H3N2 as the critical strain of concern.</a:t>
            </a:r>
            <a:r>
              <a:rPr lang="en-US" sz="2000" b="1" baseline="30000" dirty="0">
                <a:solidFill>
                  <a:schemeClr val="bg1"/>
                </a:solidFill>
                <a:latin typeface="Arial" panose="020B0604020202020204" pitchFamily="34" charset="0"/>
                <a:cs typeface="Arial" panose="020B0604020202020204" pitchFamily="34" charset="0"/>
              </a:rPr>
              <a:t>1</a:t>
            </a:r>
          </a:p>
        </p:txBody>
      </p:sp>
      <p:pic>
        <p:nvPicPr>
          <p:cNvPr id="14" name="Picture 13" descr="A close-up of a molecule&#10;&#10;Description automatically generated">
            <a:extLst>
              <a:ext uri="{FF2B5EF4-FFF2-40B4-BE49-F238E27FC236}">
                <a16:creationId xmlns:a16="http://schemas.microsoft.com/office/drawing/2014/main" id="{C81C640E-28E5-AC7F-6C3A-00A7F7438534}"/>
              </a:ext>
            </a:extLst>
          </p:cNvPr>
          <p:cNvPicPr>
            <a:picLocks noChangeAspect="1"/>
          </p:cNvPicPr>
          <p:nvPr/>
        </p:nvPicPr>
        <p:blipFill>
          <a:blip r:embed="rId5">
            <a:alphaModFix amt="30000"/>
          </a:blip>
          <a:stretch>
            <a:fillRect/>
          </a:stretch>
        </p:blipFill>
        <p:spPr>
          <a:xfrm rot="3311217">
            <a:off x="-939885" y="2111271"/>
            <a:ext cx="2904952" cy="3258257"/>
          </a:xfrm>
          <a:prstGeom prst="rect">
            <a:avLst/>
          </a:prstGeom>
        </p:spPr>
      </p:pic>
      <p:sp>
        <p:nvSpPr>
          <p:cNvPr id="15" name="TextBox 14">
            <a:extLst>
              <a:ext uri="{FF2B5EF4-FFF2-40B4-BE49-F238E27FC236}">
                <a16:creationId xmlns:a16="http://schemas.microsoft.com/office/drawing/2014/main" id="{A6F677D7-0193-750E-EDF9-DDA0CE7557C2}"/>
              </a:ext>
            </a:extLst>
          </p:cNvPr>
          <p:cNvSpPr txBox="1"/>
          <p:nvPr/>
        </p:nvSpPr>
        <p:spPr>
          <a:xfrm>
            <a:off x="822960" y="6364045"/>
            <a:ext cx="10783957" cy="461665"/>
          </a:xfrm>
          <a:prstGeom prst="rect">
            <a:avLst/>
          </a:prstGeom>
          <a:noFill/>
        </p:spPr>
        <p:txBody>
          <a:bodyPr wrap="square" rtlCol="0">
            <a:spAutoFit/>
          </a:bodyPr>
          <a:lstStyle/>
          <a:p>
            <a:pPr marL="0" indent="0">
              <a:buNone/>
            </a:pPr>
            <a:r>
              <a:rPr lang="en-US" sz="800" b="1" dirty="0">
                <a:solidFill>
                  <a:schemeClr val="tx1">
                    <a:lumMod val="50000"/>
                    <a:lumOff val="50000"/>
                  </a:schemeClr>
                </a:solidFill>
                <a:latin typeface="Arial" panose="020B0604020202020204" pitchFamily="34" charset="0"/>
                <a:cs typeface="Arial" panose="020B0604020202020204" pitchFamily="34" charset="0"/>
              </a:rPr>
              <a:t>Reference: 1</a:t>
            </a:r>
            <a:r>
              <a:rPr lang="en-US" sz="800" dirty="0">
                <a:solidFill>
                  <a:schemeClr val="tx1">
                    <a:lumMod val="50000"/>
                    <a:lumOff val="50000"/>
                  </a:schemeClr>
                </a:solidFill>
                <a:latin typeface="Arial" panose="020B0604020202020204" pitchFamily="34" charset="0"/>
                <a:cs typeface="Arial" panose="020B0604020202020204" pitchFamily="34" charset="0"/>
              </a:rPr>
              <a:t>. IDEXX Laboratories – Results from samples submitted for CIRD testing in the US. </a:t>
            </a:r>
            <a:br>
              <a:rPr lang="en-US" sz="800" dirty="0">
                <a:solidFill>
                  <a:schemeClr val="tx1">
                    <a:lumMod val="50000"/>
                    <a:lumOff val="50000"/>
                  </a:schemeClr>
                </a:solidFill>
                <a:latin typeface="Arial" panose="020B0604020202020204" pitchFamily="34" charset="0"/>
                <a:cs typeface="Arial" panose="020B0604020202020204" pitchFamily="34" charset="0"/>
              </a:rPr>
            </a:br>
            <a:r>
              <a:rPr lang="en-US" sz="800" b="1" dirty="0">
                <a:solidFill>
                  <a:schemeClr val="tx1">
                    <a:lumMod val="50000"/>
                    <a:lumOff val="50000"/>
                  </a:schemeClr>
                </a:solidFill>
                <a:latin typeface="Arial" panose="020B0604020202020204" pitchFamily="34" charset="0"/>
                <a:cs typeface="Arial" panose="020B0604020202020204" pitchFamily="34" charset="0"/>
              </a:rPr>
              <a:t>2</a:t>
            </a:r>
            <a:r>
              <a:rPr lang="en-US" sz="800" dirty="0">
                <a:solidFill>
                  <a:schemeClr val="tx1">
                    <a:lumMod val="50000"/>
                    <a:lumOff val="50000"/>
                  </a:schemeClr>
                </a:solidFill>
                <a:latin typeface="Arial" panose="020B0604020202020204" pitchFamily="34" charset="0"/>
                <a:cs typeface="Arial" panose="020B0604020202020204" pitchFamily="34" charset="0"/>
              </a:rPr>
              <a:t>. Sykes J. </a:t>
            </a:r>
            <a:r>
              <a:rPr lang="en-US" sz="800" i="1" dirty="0">
                <a:solidFill>
                  <a:schemeClr val="tx1">
                    <a:lumMod val="50000"/>
                    <a:lumOff val="50000"/>
                  </a:schemeClr>
                </a:solidFill>
                <a:latin typeface="Arial" panose="020B0604020202020204" pitchFamily="34" charset="0"/>
                <a:cs typeface="Arial" panose="020B0604020202020204" pitchFamily="34" charset="0"/>
              </a:rPr>
              <a:t>Greene's Infectious Diseases of the Dog and Cat</a:t>
            </a:r>
            <a:r>
              <a:rPr lang="en-US" sz="800" dirty="0">
                <a:solidFill>
                  <a:schemeClr val="tx1">
                    <a:lumMod val="50000"/>
                    <a:lumOff val="50000"/>
                  </a:schemeClr>
                </a:solidFill>
                <a:latin typeface="Arial" panose="020B0604020202020204" pitchFamily="34" charset="0"/>
                <a:cs typeface="Arial" panose="020B0604020202020204" pitchFamily="34" charset="0"/>
              </a:rPr>
              <a:t>, 5th ed. Elsevier; 2023: 316.</a:t>
            </a: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858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342DA2B-49EE-D33F-96D3-2FE987A6325B}"/>
              </a:ext>
            </a:extLst>
          </p:cNvPr>
          <p:cNvSpPr/>
          <p:nvPr/>
        </p:nvSpPr>
        <p:spPr>
          <a:xfrm>
            <a:off x="697042" y="1768491"/>
            <a:ext cx="7583440" cy="4728497"/>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line&#10;&#10;Description automatically generated">
            <a:extLst>
              <a:ext uri="{FF2B5EF4-FFF2-40B4-BE49-F238E27FC236}">
                <a16:creationId xmlns:a16="http://schemas.microsoft.com/office/drawing/2014/main" id="{675F7A19-A0F2-54C9-5E72-83C3D336E2C0}"/>
              </a:ext>
            </a:extLst>
          </p:cNvPr>
          <p:cNvPicPr>
            <a:picLocks noChangeAspect="1"/>
          </p:cNvPicPr>
          <p:nvPr/>
        </p:nvPicPr>
        <p:blipFill rotWithShape="1">
          <a:blip r:embed="rId3"/>
          <a:srcRect t="46941" b="46884"/>
          <a:stretch/>
        </p:blipFill>
        <p:spPr>
          <a:xfrm>
            <a:off x="202224" y="1313398"/>
            <a:ext cx="7772400" cy="269966"/>
          </a:xfrm>
          <a:prstGeom prst="rect">
            <a:avLst/>
          </a:prstGeom>
        </p:spPr>
      </p:pic>
      <p:sp>
        <p:nvSpPr>
          <p:cNvPr id="2" name="Title 1">
            <a:extLst>
              <a:ext uri="{FF2B5EF4-FFF2-40B4-BE49-F238E27FC236}">
                <a16:creationId xmlns:a16="http://schemas.microsoft.com/office/drawing/2014/main" id="{D36BC889-A3C2-1ADE-1C2C-E7A1342A7CD5}"/>
              </a:ext>
            </a:extLst>
          </p:cNvPr>
          <p:cNvSpPr>
            <a:spLocks noGrp="1"/>
          </p:cNvSpPr>
          <p:nvPr>
            <p:ph type="title"/>
          </p:nvPr>
        </p:nvSpPr>
        <p:spPr>
          <a:xfrm>
            <a:off x="840543" y="324727"/>
            <a:ext cx="8860056" cy="1325563"/>
          </a:xfrm>
        </p:spPr>
        <p:txBody>
          <a:bodyPr>
            <a:normAutofit/>
          </a:bodyPr>
          <a:lstStyle/>
          <a:p>
            <a:r>
              <a:rPr lang="en-US" sz="3200" i="1" dirty="0">
                <a:latin typeface="Verdana" panose="020B0604030504040204" pitchFamily="34" charset="0"/>
                <a:ea typeface="Verdana" panose="020B0604030504040204" pitchFamily="34" charset="0"/>
                <a:cs typeface="Verdana" panose="020B0604030504040204" pitchFamily="34" charset="0"/>
              </a:rPr>
              <a:t>H3N8 has not been detected since 2017</a:t>
            </a:r>
            <a:r>
              <a:rPr lang="en-US" sz="3200" i="1" baseline="30000" dirty="0">
                <a:latin typeface="Verdana" panose="020B0604030504040204" pitchFamily="34" charset="0"/>
                <a:ea typeface="Verdana" panose="020B0604030504040204" pitchFamily="34" charset="0"/>
                <a:cs typeface="Verdana" panose="020B0604030504040204" pitchFamily="34" charset="0"/>
              </a:rPr>
              <a:t>1</a:t>
            </a:r>
          </a:p>
        </p:txBody>
      </p:sp>
      <p:sp>
        <p:nvSpPr>
          <p:cNvPr id="4" name="Slide Number Placeholder 3">
            <a:extLst>
              <a:ext uri="{FF2B5EF4-FFF2-40B4-BE49-F238E27FC236}">
                <a16:creationId xmlns:a16="http://schemas.microsoft.com/office/drawing/2014/main" id="{44639FCE-C273-DD21-0399-D265F43B6E38}"/>
              </a:ext>
            </a:extLst>
          </p:cNvPr>
          <p:cNvSpPr>
            <a:spLocks noGrp="1"/>
          </p:cNvSpPr>
          <p:nvPr>
            <p:ph type="sldNum" sz="quarter" idx="12"/>
          </p:nvPr>
        </p:nvSpPr>
        <p:spPr/>
        <p:txBody>
          <a:bodyPr/>
          <a:lstStyle/>
          <a:p>
            <a:fld id="{CDFA5352-EBB6-E74C-8D9B-1BA928739AC9}" type="slidenum">
              <a:rPr lang="en-US" smtClean="0"/>
              <a:pPr/>
              <a:t>11</a:t>
            </a:fld>
            <a:endParaRPr lang="en-US"/>
          </a:p>
        </p:txBody>
      </p:sp>
      <p:sp>
        <p:nvSpPr>
          <p:cNvPr id="10" name="Rounded Rectangle 9">
            <a:extLst>
              <a:ext uri="{FF2B5EF4-FFF2-40B4-BE49-F238E27FC236}">
                <a16:creationId xmlns:a16="http://schemas.microsoft.com/office/drawing/2014/main" id="{7FC51F31-6E12-4F6D-B4C8-2FB09A7934E2}"/>
              </a:ext>
            </a:extLst>
          </p:cNvPr>
          <p:cNvSpPr/>
          <p:nvPr/>
        </p:nvSpPr>
        <p:spPr>
          <a:xfrm>
            <a:off x="697041" y="1768491"/>
            <a:ext cx="7583440" cy="4728497"/>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64A27A-FC06-F706-4951-53BEA6E449B4}"/>
              </a:ext>
            </a:extLst>
          </p:cNvPr>
          <p:cNvPicPr>
            <a:picLocks noChangeAspect="1"/>
          </p:cNvPicPr>
          <p:nvPr/>
        </p:nvPicPr>
        <p:blipFill>
          <a:blip r:embed="rId4"/>
          <a:srcRect l="4774" r="4774"/>
          <a:stretch/>
        </p:blipFill>
        <p:spPr>
          <a:xfrm>
            <a:off x="794895" y="1861281"/>
            <a:ext cx="7772400" cy="4833461"/>
          </a:xfrm>
          <a:prstGeom prst="rect">
            <a:avLst/>
          </a:prstGeom>
        </p:spPr>
      </p:pic>
      <p:pic>
        <p:nvPicPr>
          <p:cNvPr id="7" name="Picture 6" descr="A close-up of a molecule&#10;&#10;Description automatically generated">
            <a:extLst>
              <a:ext uri="{FF2B5EF4-FFF2-40B4-BE49-F238E27FC236}">
                <a16:creationId xmlns:a16="http://schemas.microsoft.com/office/drawing/2014/main" id="{2A691395-B3E0-B809-2946-E8A0C8BF1D5D}"/>
              </a:ext>
            </a:extLst>
          </p:cNvPr>
          <p:cNvPicPr>
            <a:picLocks noChangeAspect="1"/>
          </p:cNvPicPr>
          <p:nvPr/>
        </p:nvPicPr>
        <p:blipFill rotWithShape="1">
          <a:blip r:embed="rId5">
            <a:alphaModFix amt="40000"/>
          </a:blip>
          <a:srcRect b="38812"/>
          <a:stretch/>
        </p:blipFill>
        <p:spPr>
          <a:xfrm rot="10800000">
            <a:off x="6390166" y="1768490"/>
            <a:ext cx="1890314" cy="1297306"/>
          </a:xfrm>
          <a:prstGeom prst="rect">
            <a:avLst/>
          </a:prstGeom>
        </p:spPr>
      </p:pic>
      <p:sp>
        <p:nvSpPr>
          <p:cNvPr id="11" name="TextBox 10">
            <a:extLst>
              <a:ext uri="{FF2B5EF4-FFF2-40B4-BE49-F238E27FC236}">
                <a16:creationId xmlns:a16="http://schemas.microsoft.com/office/drawing/2014/main" id="{8AD2429E-5BF6-CB4F-B225-CCB54F48B4AB}"/>
              </a:ext>
            </a:extLst>
          </p:cNvPr>
          <p:cNvSpPr txBox="1"/>
          <p:nvPr/>
        </p:nvSpPr>
        <p:spPr>
          <a:xfrm>
            <a:off x="8971073" y="4267378"/>
            <a:ext cx="3018738" cy="338554"/>
          </a:xfrm>
          <a:prstGeom prst="rect">
            <a:avLst/>
          </a:prstGeom>
          <a:noFill/>
        </p:spPr>
        <p:txBody>
          <a:bodyPr wrap="square" rtlCol="0">
            <a:spAutoFit/>
          </a:bodyPr>
          <a:lstStyle/>
          <a:p>
            <a:r>
              <a:rPr lang="en-US" sz="800" b="1" dirty="0">
                <a:solidFill>
                  <a:schemeClr val="tx1">
                    <a:lumMod val="50000"/>
                    <a:lumOff val="50000"/>
                  </a:schemeClr>
                </a:solidFill>
                <a:latin typeface="Arial" panose="020B0604020202020204" pitchFamily="34" charset="0"/>
                <a:cs typeface="Arial" panose="020B0604020202020204" pitchFamily="34" charset="0"/>
              </a:rPr>
              <a:t>Reference: 1. </a:t>
            </a:r>
            <a:r>
              <a:rPr lang="en-US" sz="800" dirty="0">
                <a:solidFill>
                  <a:schemeClr val="tx1">
                    <a:lumMod val="50000"/>
                    <a:lumOff val="50000"/>
                  </a:schemeClr>
                </a:solidFill>
                <a:latin typeface="Arial" panose="020B0604020202020204" pitchFamily="34" charset="0"/>
                <a:cs typeface="Arial" panose="020B0604020202020204" pitchFamily="34" charset="0"/>
              </a:rPr>
              <a:t>IDEXX Laboratories – Results from samples submitted for CIRD testing in the US</a:t>
            </a:r>
          </a:p>
        </p:txBody>
      </p:sp>
    </p:spTree>
    <p:extLst>
      <p:ext uri="{BB962C8B-B14F-4D97-AF65-F5344CB8AC3E}">
        <p14:creationId xmlns:p14="http://schemas.microsoft.com/office/powerpoint/2010/main" val="238511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342DA2B-49EE-D33F-96D3-2FE987A6325B}"/>
              </a:ext>
            </a:extLst>
          </p:cNvPr>
          <p:cNvSpPr/>
          <p:nvPr/>
        </p:nvSpPr>
        <p:spPr>
          <a:xfrm>
            <a:off x="697042" y="2217136"/>
            <a:ext cx="9993875" cy="3449792"/>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blue line&#10;&#10;Description automatically generated">
            <a:extLst>
              <a:ext uri="{FF2B5EF4-FFF2-40B4-BE49-F238E27FC236}">
                <a16:creationId xmlns:a16="http://schemas.microsoft.com/office/drawing/2014/main" id="{675F7A19-A0F2-54C9-5E72-83C3D336E2C0}"/>
              </a:ext>
            </a:extLst>
          </p:cNvPr>
          <p:cNvPicPr>
            <a:picLocks noChangeAspect="1"/>
          </p:cNvPicPr>
          <p:nvPr/>
        </p:nvPicPr>
        <p:blipFill rotWithShape="1">
          <a:blip r:embed="rId3"/>
          <a:srcRect t="46941" b="46884"/>
          <a:stretch/>
        </p:blipFill>
        <p:spPr>
          <a:xfrm>
            <a:off x="202224" y="1313398"/>
            <a:ext cx="7772400" cy="269966"/>
          </a:xfrm>
          <a:prstGeom prst="rect">
            <a:avLst/>
          </a:prstGeom>
        </p:spPr>
      </p:pic>
      <p:sp>
        <p:nvSpPr>
          <p:cNvPr id="2" name="Title 1">
            <a:extLst>
              <a:ext uri="{FF2B5EF4-FFF2-40B4-BE49-F238E27FC236}">
                <a16:creationId xmlns:a16="http://schemas.microsoft.com/office/drawing/2014/main" id="{D36BC889-A3C2-1ADE-1C2C-E7A1342A7CD5}"/>
              </a:ext>
            </a:extLst>
          </p:cNvPr>
          <p:cNvSpPr>
            <a:spLocks noGrp="1"/>
          </p:cNvSpPr>
          <p:nvPr>
            <p:ph type="title"/>
          </p:nvPr>
        </p:nvSpPr>
        <p:spPr>
          <a:xfrm>
            <a:off x="840542" y="221668"/>
            <a:ext cx="8860056" cy="1325563"/>
          </a:xfrm>
        </p:spPr>
        <p:txBody>
          <a:bodyPr>
            <a:normAutofit/>
          </a:bodyPr>
          <a:lstStyle/>
          <a:p>
            <a:r>
              <a:rPr lang="en-US" sz="3200" i="1" dirty="0">
                <a:latin typeface="Verdana" panose="020B0604030504040204" pitchFamily="34" charset="0"/>
                <a:ea typeface="Verdana" panose="020B0604030504040204" pitchFamily="34" charset="0"/>
                <a:cs typeface="Verdana" panose="020B0604030504040204" pitchFamily="34" charset="0"/>
              </a:rPr>
              <a:t>Cases in 2024, H3N2 detected </a:t>
            </a:r>
            <a:br>
              <a:rPr lang="en-US" sz="3200" i="1" dirty="0">
                <a:latin typeface="Verdana" panose="020B0604030504040204" pitchFamily="34" charset="0"/>
                <a:ea typeface="Verdana" panose="020B0604030504040204" pitchFamily="34" charset="0"/>
                <a:cs typeface="Verdana" panose="020B0604030504040204" pitchFamily="34" charset="0"/>
              </a:rPr>
            </a:br>
            <a:r>
              <a:rPr lang="en-US" sz="3200" i="1" dirty="0">
                <a:latin typeface="Verdana" panose="020B0604030504040204" pitchFamily="34" charset="0"/>
                <a:ea typeface="Verdana" panose="020B0604030504040204" pitchFamily="34" charset="0"/>
                <a:cs typeface="Verdana" panose="020B0604030504040204" pitchFamily="34" charset="0"/>
              </a:rPr>
              <a:t>every month</a:t>
            </a:r>
            <a:endParaRPr lang="en-US" sz="3200" i="1"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44639FCE-C273-DD21-0399-D265F43B6E38}"/>
              </a:ext>
            </a:extLst>
          </p:cNvPr>
          <p:cNvSpPr>
            <a:spLocks noGrp="1"/>
          </p:cNvSpPr>
          <p:nvPr>
            <p:ph type="sldNum" sz="quarter" idx="12"/>
          </p:nvPr>
        </p:nvSpPr>
        <p:spPr>
          <a:xfrm>
            <a:off x="11338560" y="6459479"/>
            <a:ext cx="701040" cy="365125"/>
          </a:xfrm>
        </p:spPr>
        <p:txBody>
          <a:bodyPr/>
          <a:lstStyle/>
          <a:p>
            <a:fld id="{CDFA5352-EBB6-E74C-8D9B-1BA928739AC9}" type="slidenum">
              <a:rPr lang="en-US" smtClean="0"/>
              <a:pPr/>
              <a:t>12</a:t>
            </a:fld>
            <a:endParaRPr lang="en-US"/>
          </a:p>
        </p:txBody>
      </p:sp>
      <p:sp>
        <p:nvSpPr>
          <p:cNvPr id="10" name="Rounded Rectangle 9">
            <a:extLst>
              <a:ext uri="{FF2B5EF4-FFF2-40B4-BE49-F238E27FC236}">
                <a16:creationId xmlns:a16="http://schemas.microsoft.com/office/drawing/2014/main" id="{7FC51F31-6E12-4F6D-B4C8-2FB09A7934E2}"/>
              </a:ext>
            </a:extLst>
          </p:cNvPr>
          <p:cNvSpPr/>
          <p:nvPr/>
        </p:nvSpPr>
        <p:spPr>
          <a:xfrm>
            <a:off x="697041" y="2217136"/>
            <a:ext cx="9993876" cy="3449792"/>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64A27A-FC06-F706-4951-53BEA6E449B4}"/>
              </a:ext>
            </a:extLst>
          </p:cNvPr>
          <p:cNvPicPr>
            <a:picLocks noChangeAspect="1"/>
          </p:cNvPicPr>
          <p:nvPr/>
        </p:nvPicPr>
        <p:blipFill>
          <a:blip r:embed="rId4"/>
          <a:srcRect l="4774" r="4774"/>
          <a:stretch/>
        </p:blipFill>
        <p:spPr>
          <a:xfrm>
            <a:off x="164953" y="2217136"/>
            <a:ext cx="5547404" cy="3449792"/>
          </a:xfrm>
          <a:prstGeom prst="rect">
            <a:avLst/>
          </a:prstGeom>
        </p:spPr>
      </p:pic>
      <p:sp>
        <p:nvSpPr>
          <p:cNvPr id="11" name="TextBox 10">
            <a:extLst>
              <a:ext uri="{FF2B5EF4-FFF2-40B4-BE49-F238E27FC236}">
                <a16:creationId xmlns:a16="http://schemas.microsoft.com/office/drawing/2014/main" id="{8AD2429E-5BF6-CB4F-B225-CCB54F48B4AB}"/>
              </a:ext>
            </a:extLst>
          </p:cNvPr>
          <p:cNvSpPr txBox="1"/>
          <p:nvPr/>
        </p:nvSpPr>
        <p:spPr>
          <a:xfrm>
            <a:off x="840542" y="6356350"/>
            <a:ext cx="7134081" cy="215444"/>
          </a:xfrm>
          <a:prstGeom prst="rect">
            <a:avLst/>
          </a:prstGeom>
          <a:noFill/>
        </p:spPr>
        <p:txBody>
          <a:bodyPr wrap="square" rtlCol="0">
            <a:spAutoFit/>
          </a:bodyPr>
          <a:lstStyle/>
          <a:p>
            <a:r>
              <a:rPr lang="en-US" sz="800" b="1" dirty="0">
                <a:solidFill>
                  <a:schemeClr val="tx1">
                    <a:lumMod val="50000"/>
                    <a:lumOff val="50000"/>
                  </a:schemeClr>
                </a:solidFill>
                <a:latin typeface="Arial" panose="020B0604020202020204" pitchFamily="34" charset="0"/>
                <a:cs typeface="Arial" panose="020B0604020202020204" pitchFamily="34" charset="0"/>
              </a:rPr>
              <a:t>Reference: 1. </a:t>
            </a:r>
            <a:r>
              <a:rPr lang="en-US" sz="800" dirty="0">
                <a:solidFill>
                  <a:schemeClr val="tx1">
                    <a:lumMod val="50000"/>
                    <a:lumOff val="50000"/>
                  </a:schemeClr>
                </a:solidFill>
                <a:latin typeface="Arial" panose="020B0604020202020204" pitchFamily="34" charset="0"/>
                <a:cs typeface="Arial" panose="020B0604020202020204" pitchFamily="34" charset="0"/>
              </a:rPr>
              <a:t>IDEXX Laboratories – Results from samples submitted for CIRD testing in the US</a:t>
            </a:r>
          </a:p>
        </p:txBody>
      </p:sp>
      <p:pic>
        <p:nvPicPr>
          <p:cNvPr id="12" name="Picture 11">
            <a:extLst>
              <a:ext uri="{FF2B5EF4-FFF2-40B4-BE49-F238E27FC236}">
                <a16:creationId xmlns:a16="http://schemas.microsoft.com/office/drawing/2014/main" id="{8778032E-20D4-957F-5C28-8317DE22FC1A}"/>
              </a:ext>
            </a:extLst>
          </p:cNvPr>
          <p:cNvPicPr>
            <a:picLocks noChangeAspect="1"/>
          </p:cNvPicPr>
          <p:nvPr/>
        </p:nvPicPr>
        <p:blipFill>
          <a:blip r:embed="rId5"/>
          <a:srcRect l="4774" r="4774"/>
          <a:stretch/>
        </p:blipFill>
        <p:spPr>
          <a:xfrm>
            <a:off x="4978078" y="2212387"/>
            <a:ext cx="5576268" cy="3467742"/>
          </a:xfrm>
          <a:prstGeom prst="rect">
            <a:avLst/>
          </a:prstGeom>
        </p:spPr>
      </p:pic>
      <p:pic>
        <p:nvPicPr>
          <p:cNvPr id="13" name="Picture 12" descr="A blue circle with a black background&#10;&#10;Description automatically generated">
            <a:extLst>
              <a:ext uri="{FF2B5EF4-FFF2-40B4-BE49-F238E27FC236}">
                <a16:creationId xmlns:a16="http://schemas.microsoft.com/office/drawing/2014/main" id="{EB70E235-79C5-BC70-6BBC-F6C00DE35547}"/>
              </a:ext>
            </a:extLst>
          </p:cNvPr>
          <p:cNvPicPr>
            <a:picLocks noChangeAspect="1"/>
          </p:cNvPicPr>
          <p:nvPr/>
        </p:nvPicPr>
        <p:blipFill rotWithShape="1">
          <a:blip r:embed="rId6"/>
          <a:srcRect l="41457" t="34418" r="41747" b="35642"/>
          <a:stretch/>
        </p:blipFill>
        <p:spPr>
          <a:xfrm>
            <a:off x="9604734" y="2141509"/>
            <a:ext cx="2030333" cy="2035787"/>
          </a:xfrm>
          <a:prstGeom prst="rect">
            <a:avLst/>
          </a:prstGeom>
        </p:spPr>
      </p:pic>
      <p:sp>
        <p:nvSpPr>
          <p:cNvPr id="14" name="TextBox 13">
            <a:extLst>
              <a:ext uri="{FF2B5EF4-FFF2-40B4-BE49-F238E27FC236}">
                <a16:creationId xmlns:a16="http://schemas.microsoft.com/office/drawing/2014/main" id="{667C5A18-41F3-8471-B638-7F61BDF27406}"/>
              </a:ext>
            </a:extLst>
          </p:cNvPr>
          <p:cNvSpPr txBox="1"/>
          <p:nvPr/>
        </p:nvSpPr>
        <p:spPr>
          <a:xfrm>
            <a:off x="9764382" y="2686389"/>
            <a:ext cx="1711036" cy="1077218"/>
          </a:xfrm>
          <a:prstGeom prst="rect">
            <a:avLst/>
          </a:prstGeom>
          <a:noFill/>
        </p:spPr>
        <p:txBody>
          <a:bodyPr wrap="square">
            <a:spAutoFit/>
          </a:bodyPr>
          <a:lstStyle/>
          <a:p>
            <a:pPr algn="ctr"/>
            <a:r>
              <a:rPr lang="en-US" sz="1600" b="1" dirty="0">
                <a:solidFill>
                  <a:schemeClr val="bg1"/>
                </a:solidFill>
              </a:rPr>
              <a:t>Zero cases of H3N8 detected. </a:t>
            </a:r>
            <a:r>
              <a:rPr lang="en-US" sz="1600" dirty="0">
                <a:solidFill>
                  <a:schemeClr val="bg1"/>
                </a:solidFill>
              </a:rPr>
              <a:t>H3N2 detected monthly.</a:t>
            </a:r>
          </a:p>
        </p:txBody>
      </p:sp>
    </p:spTree>
    <p:extLst>
      <p:ext uri="{BB962C8B-B14F-4D97-AF65-F5344CB8AC3E}">
        <p14:creationId xmlns:p14="http://schemas.microsoft.com/office/powerpoint/2010/main" val="3493654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BFA75E-590B-8112-24CD-7B2EB72C7761}"/>
              </a:ext>
            </a:extLst>
          </p:cNvPr>
          <p:cNvSpPr>
            <a:spLocks noGrp="1"/>
          </p:cNvSpPr>
          <p:nvPr>
            <p:ph type="title"/>
          </p:nvPr>
        </p:nvSpPr>
        <p:spPr/>
        <p:txBody>
          <a:bodyPr/>
          <a:lstStyle/>
          <a:p>
            <a:r>
              <a:rPr lang="en-US" i="1" dirty="0">
                <a:latin typeface="Verdana" panose="020B0604030504040204" pitchFamily="34" charset="0"/>
                <a:ea typeface="Verdana" panose="020B0604030504040204" pitchFamily="34" charset="0"/>
                <a:cs typeface="Verdana" panose="020B0604030504040204" pitchFamily="34" charset="0"/>
              </a:rPr>
              <a:t>Thank You</a:t>
            </a:r>
          </a:p>
        </p:txBody>
      </p:sp>
      <p:sp>
        <p:nvSpPr>
          <p:cNvPr id="9" name="Text Placeholder 2">
            <a:extLst>
              <a:ext uri="{FF2B5EF4-FFF2-40B4-BE49-F238E27FC236}">
                <a16:creationId xmlns:a16="http://schemas.microsoft.com/office/drawing/2014/main" id="{77EB7FDF-48A5-7100-DE40-3B8D33E73F76}"/>
              </a:ext>
            </a:extLst>
          </p:cNvPr>
          <p:cNvSpPr>
            <a:spLocks noGrp="1"/>
          </p:cNvSpPr>
          <p:nvPr>
            <p:ph type="body" idx="1"/>
          </p:nvPr>
        </p:nvSpPr>
        <p:spPr/>
        <p:txBody>
          <a:bodyPr/>
          <a:lstStyle/>
          <a:p>
            <a:r>
              <a:rPr lang="en-US" dirty="0"/>
              <a:t>Questions?</a:t>
            </a:r>
          </a:p>
        </p:txBody>
      </p:sp>
      <p:sp>
        <p:nvSpPr>
          <p:cNvPr id="2" name="TextBox 1">
            <a:extLst>
              <a:ext uri="{FF2B5EF4-FFF2-40B4-BE49-F238E27FC236}">
                <a16:creationId xmlns:a16="http://schemas.microsoft.com/office/drawing/2014/main" id="{DC42912B-A2F8-85AF-A7AD-777E244C2E1C}"/>
              </a:ext>
            </a:extLst>
          </p:cNvPr>
          <p:cNvSpPr txBox="1"/>
          <p:nvPr/>
        </p:nvSpPr>
        <p:spPr>
          <a:xfrm>
            <a:off x="1658613" y="6189785"/>
            <a:ext cx="2954655" cy="230832"/>
          </a:xfrm>
          <a:prstGeom prst="rect">
            <a:avLst/>
          </a:prstGeom>
          <a:noFill/>
        </p:spPr>
        <p:txBody>
          <a:bodyPr wrap="none" rtlCol="0">
            <a:spAutoFit/>
          </a:bodyPr>
          <a:lstStyle/>
          <a:p>
            <a:r>
              <a:rPr lang="en-US" sz="900" b="0" i="0" u="none" strike="noStrike" dirty="0">
                <a:solidFill>
                  <a:srgbClr val="333333"/>
                </a:solidFill>
                <a:effectLst/>
                <a:latin typeface="Arial" panose="020B0604020202020204" pitchFamily="34" charset="0"/>
                <a:cs typeface="Arial" panose="020B0604020202020204" pitchFamily="34" charset="0"/>
              </a:rPr>
              <a:t>All trademarks are property of their respective owners.</a:t>
            </a:r>
            <a:endParaRPr lang="en-US"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90E6813-1810-532E-DB37-306493DBF80A}"/>
              </a:ext>
            </a:extLst>
          </p:cNvPr>
          <p:cNvSpPr txBox="1"/>
          <p:nvPr/>
        </p:nvSpPr>
        <p:spPr>
          <a:xfrm>
            <a:off x="6275294" y="650837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071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947A-144C-564E-B753-D9D0BAE477EB}"/>
              </a:ext>
            </a:extLst>
          </p:cNvPr>
          <p:cNvSpPr>
            <a:spLocks noGrp="1"/>
          </p:cNvSpPr>
          <p:nvPr>
            <p:ph type="title"/>
          </p:nvPr>
        </p:nvSpPr>
        <p:spPr>
          <a:xfrm>
            <a:off x="822960" y="533265"/>
            <a:ext cx="7121347" cy="1325563"/>
          </a:xfrm>
        </p:spPr>
        <p:txBody>
          <a:bodyPr>
            <a:normAutofit/>
          </a:bodyPr>
          <a:lstStyle/>
          <a:p>
            <a:r>
              <a:rPr lang="en-US" sz="3200" i="1" dirty="0" err="1">
                <a:latin typeface="Verdana" panose="020B0604030504040204" pitchFamily="34" charset="0"/>
                <a:ea typeface="Verdana" panose="020B0604030504040204" pitchFamily="34" charset="0"/>
                <a:cs typeface="Verdana" panose="020B0604030504040204" pitchFamily="34" charset="0"/>
              </a:rPr>
              <a:t>Nobivac</a:t>
            </a:r>
            <a:r>
              <a:rPr lang="en-US" sz="1500" i="1" baseline="85000" dirty="0">
                <a:latin typeface="Verdana" panose="020B0604030504040204" pitchFamily="34" charset="0"/>
                <a:ea typeface="Verdana" panose="020B0604030504040204" pitchFamily="34" charset="0"/>
                <a:cs typeface="Verdana" panose="020B0604030504040204" pitchFamily="34" charset="0"/>
              </a:rPr>
              <a:t>®</a:t>
            </a:r>
            <a:r>
              <a:rPr lang="en-US" sz="3200" i="1" dirty="0">
                <a:solidFill>
                  <a:schemeClr val="tx1">
                    <a:alpha val="89804"/>
                  </a:schemeClr>
                </a:solidFill>
                <a:latin typeface="Verdana" panose="020B0604030504040204" pitchFamily="34" charset="0"/>
                <a:ea typeface="Verdana" panose="020B0604030504040204" pitchFamily="34" charset="0"/>
                <a:cs typeface="Verdana" panose="020B0604030504040204" pitchFamily="34" charset="0"/>
              </a:rPr>
              <a:t> NXT Videos </a:t>
            </a:r>
            <a:endParaRPr lang="en-US" sz="3200" i="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7EA33669-84AA-962C-BCEB-451059168454}"/>
              </a:ext>
            </a:extLst>
          </p:cNvPr>
          <p:cNvSpPr>
            <a:spLocks noGrp="1"/>
          </p:cNvSpPr>
          <p:nvPr>
            <p:ph type="sldNum" sz="quarter" idx="12"/>
          </p:nvPr>
        </p:nvSpPr>
        <p:spPr/>
        <p:txBody>
          <a:bodyPr/>
          <a:lstStyle/>
          <a:p>
            <a:fld id="{AFE94E75-6306-4F47-808E-FE8F0BED1AF6}" type="slidenum">
              <a:rPr lang="en-US" smtClean="0"/>
              <a:pPr/>
              <a:t>2</a:t>
            </a:fld>
            <a:endParaRPr lang="en-US"/>
          </a:p>
        </p:txBody>
      </p:sp>
      <p:pic>
        <p:nvPicPr>
          <p:cNvPr id="7" name="Picture 6" descr="A black background with blue line&#10;&#10;Description automatically generated">
            <a:extLst>
              <a:ext uri="{FF2B5EF4-FFF2-40B4-BE49-F238E27FC236}">
                <a16:creationId xmlns:a16="http://schemas.microsoft.com/office/drawing/2014/main" id="{02A802B8-60C0-F195-AC52-C819EF75C97C}"/>
              </a:ext>
            </a:extLst>
          </p:cNvPr>
          <p:cNvPicPr>
            <a:picLocks noChangeAspect="1"/>
          </p:cNvPicPr>
          <p:nvPr/>
        </p:nvPicPr>
        <p:blipFill rotWithShape="1">
          <a:blip r:embed="rId3">
            <a:duotone>
              <a:prstClr val="black"/>
              <a:srgbClr val="87027B">
                <a:tint val="45000"/>
                <a:satMod val="400000"/>
              </a:srgbClr>
            </a:duotone>
          </a:blip>
          <a:srcRect t="46126" b="47699"/>
          <a:stretch/>
        </p:blipFill>
        <p:spPr>
          <a:xfrm>
            <a:off x="158264" y="1416403"/>
            <a:ext cx="7772400" cy="269966"/>
          </a:xfrm>
          <a:prstGeom prst="rect">
            <a:avLst/>
          </a:prstGeom>
        </p:spPr>
      </p:pic>
      <p:pic>
        <p:nvPicPr>
          <p:cNvPr id="8" name="Picture 7" descr="A close-up of a molecule&#10;&#10;Description automatically generated">
            <a:extLst>
              <a:ext uri="{FF2B5EF4-FFF2-40B4-BE49-F238E27FC236}">
                <a16:creationId xmlns:a16="http://schemas.microsoft.com/office/drawing/2014/main" id="{82359ECC-0EA9-95CA-7B8E-2857842FE6E0}"/>
              </a:ext>
            </a:extLst>
          </p:cNvPr>
          <p:cNvPicPr>
            <a:picLocks noChangeAspect="1"/>
          </p:cNvPicPr>
          <p:nvPr/>
        </p:nvPicPr>
        <p:blipFill>
          <a:blip r:embed="rId4">
            <a:alphaModFix amt="30000"/>
          </a:blip>
          <a:stretch>
            <a:fillRect/>
          </a:stretch>
        </p:blipFill>
        <p:spPr>
          <a:xfrm rot="15870986">
            <a:off x="9857143" y="1651534"/>
            <a:ext cx="3663875" cy="4109482"/>
          </a:xfrm>
          <a:prstGeom prst="rect">
            <a:avLst/>
          </a:prstGeom>
        </p:spPr>
      </p:pic>
      <p:grpSp>
        <p:nvGrpSpPr>
          <p:cNvPr id="5" name="Group 4">
            <a:extLst>
              <a:ext uri="{FF2B5EF4-FFF2-40B4-BE49-F238E27FC236}">
                <a16:creationId xmlns:a16="http://schemas.microsoft.com/office/drawing/2014/main" id="{CDE51194-344C-019E-BE2D-7D9999D0527E}"/>
              </a:ext>
            </a:extLst>
          </p:cNvPr>
          <p:cNvGrpSpPr/>
          <p:nvPr/>
        </p:nvGrpSpPr>
        <p:grpSpPr>
          <a:xfrm>
            <a:off x="819053" y="1970855"/>
            <a:ext cx="7216114" cy="4062549"/>
            <a:chOff x="819053" y="2684773"/>
            <a:chExt cx="7216114" cy="3613516"/>
          </a:xfrm>
        </p:grpSpPr>
        <p:sp>
          <p:nvSpPr>
            <p:cNvPr id="6" name="Rounded Rectangle 5">
              <a:extLst>
                <a:ext uri="{FF2B5EF4-FFF2-40B4-BE49-F238E27FC236}">
                  <a16:creationId xmlns:a16="http://schemas.microsoft.com/office/drawing/2014/main" id="{7513D18E-DCA7-4415-506A-9789D04E2B38}"/>
                </a:ext>
              </a:extLst>
            </p:cNvPr>
            <p:cNvSpPr/>
            <p:nvPr/>
          </p:nvSpPr>
          <p:spPr>
            <a:xfrm>
              <a:off x="819082" y="2684773"/>
              <a:ext cx="7216085" cy="3598266"/>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FCBA83C-5C4B-F7DF-F817-706BE888B727}"/>
                </a:ext>
              </a:extLst>
            </p:cNvPr>
            <p:cNvSpPr/>
            <p:nvPr/>
          </p:nvSpPr>
          <p:spPr>
            <a:xfrm>
              <a:off x="819081" y="2692399"/>
              <a:ext cx="7216085" cy="3590640"/>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8A411A1-10F2-3599-1AC4-ABC9103ACFA2}"/>
                </a:ext>
              </a:extLst>
            </p:cNvPr>
            <p:cNvSpPr/>
            <p:nvPr/>
          </p:nvSpPr>
          <p:spPr>
            <a:xfrm>
              <a:off x="819053" y="2700024"/>
              <a:ext cx="7216085" cy="3598265"/>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9609F46-6EBC-3BE6-0037-4C9DBBDD1310}"/>
              </a:ext>
            </a:extLst>
          </p:cNvPr>
          <p:cNvPicPr>
            <a:picLocks noChangeAspect="1"/>
          </p:cNvPicPr>
          <p:nvPr/>
        </p:nvPicPr>
        <p:blipFill>
          <a:blip r:embed="rId5"/>
          <a:stretch>
            <a:fillRect/>
          </a:stretch>
        </p:blipFill>
        <p:spPr>
          <a:xfrm>
            <a:off x="1331130" y="2569507"/>
            <a:ext cx="2846424" cy="2846424"/>
          </a:xfrm>
          <a:prstGeom prst="rect">
            <a:avLst/>
          </a:prstGeom>
        </p:spPr>
      </p:pic>
      <p:sp>
        <p:nvSpPr>
          <p:cNvPr id="11" name="Content Placeholder 2">
            <a:extLst>
              <a:ext uri="{FF2B5EF4-FFF2-40B4-BE49-F238E27FC236}">
                <a16:creationId xmlns:a16="http://schemas.microsoft.com/office/drawing/2014/main" id="{0F1F9EB9-3A50-E142-51E2-C4C98412F60B}"/>
              </a:ext>
            </a:extLst>
          </p:cNvPr>
          <p:cNvSpPr txBox="1">
            <a:spLocks/>
          </p:cNvSpPr>
          <p:nvPr/>
        </p:nvSpPr>
        <p:spPr>
          <a:xfrm>
            <a:off x="4721370" y="3058794"/>
            <a:ext cx="5242560" cy="34801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alpha val="89804"/>
                  </a:srgb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rgbClr val="000000">
                    <a:alpha val="89804"/>
                  </a:srgb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000" kern="1200">
                <a:solidFill>
                  <a:srgbClr val="000000">
                    <a:alpha val="89804"/>
                  </a:srgb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alpha val="89804"/>
                  </a:srgb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kern="1200">
                <a:solidFill>
                  <a:srgbClr val="000000">
                    <a:alpha val="89804"/>
                  </a:srgb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400"/>
              </a:spcBef>
              <a:buFont typeface="Arial" panose="020B0604020202020204" pitchFamily="34" charset="0"/>
              <a:buNone/>
            </a:pPr>
            <a:r>
              <a:rPr lang="en-US" sz="1800" dirty="0"/>
              <a:t>How it works</a:t>
            </a:r>
          </a:p>
          <a:p>
            <a:pPr marL="0" indent="0">
              <a:spcBef>
                <a:spcPts val="1400"/>
              </a:spcBef>
              <a:buFont typeface="Arial" panose="020B0604020202020204" pitchFamily="34" charset="0"/>
              <a:buNone/>
            </a:pPr>
            <a:r>
              <a:rPr lang="en-US" sz="1800" dirty="0"/>
              <a:t>Features and benefits</a:t>
            </a:r>
          </a:p>
        </p:txBody>
      </p:sp>
      <p:pic>
        <p:nvPicPr>
          <p:cNvPr id="12" name="Picture 11" descr="A blue circle with a check mark in it&#10;&#10;Description automatically generated">
            <a:extLst>
              <a:ext uri="{FF2B5EF4-FFF2-40B4-BE49-F238E27FC236}">
                <a16:creationId xmlns:a16="http://schemas.microsoft.com/office/drawing/2014/main" id="{68CD2E39-7E08-8BD0-A21E-88256B96C1E8}"/>
              </a:ext>
            </a:extLst>
          </p:cNvPr>
          <p:cNvPicPr>
            <a:picLocks noChangeAspect="1"/>
          </p:cNvPicPr>
          <p:nvPr/>
        </p:nvPicPr>
        <p:blipFill rotWithShape="1">
          <a:blip r:embed="rId6"/>
          <a:srcRect l="42752" t="34018" r="43067" b="37337"/>
          <a:stretch/>
        </p:blipFill>
        <p:spPr>
          <a:xfrm>
            <a:off x="4383633" y="2993613"/>
            <a:ext cx="391888" cy="445277"/>
          </a:xfrm>
          <a:prstGeom prst="rect">
            <a:avLst/>
          </a:prstGeom>
        </p:spPr>
      </p:pic>
      <p:pic>
        <p:nvPicPr>
          <p:cNvPr id="13" name="Picture 12" descr="A blue circle with a check mark in it&#10;&#10;Description automatically generated">
            <a:extLst>
              <a:ext uri="{FF2B5EF4-FFF2-40B4-BE49-F238E27FC236}">
                <a16:creationId xmlns:a16="http://schemas.microsoft.com/office/drawing/2014/main" id="{D1AEE806-471F-35A4-4CE6-F2E4C44147ED}"/>
              </a:ext>
            </a:extLst>
          </p:cNvPr>
          <p:cNvPicPr>
            <a:picLocks noChangeAspect="1"/>
          </p:cNvPicPr>
          <p:nvPr/>
        </p:nvPicPr>
        <p:blipFill rotWithShape="1">
          <a:blip r:embed="rId6"/>
          <a:srcRect l="42752" t="34018" r="43067" b="37337"/>
          <a:stretch/>
        </p:blipFill>
        <p:spPr>
          <a:xfrm>
            <a:off x="4362551" y="3418292"/>
            <a:ext cx="391888" cy="445277"/>
          </a:xfrm>
          <a:prstGeom prst="rect">
            <a:avLst/>
          </a:prstGeom>
        </p:spPr>
      </p:pic>
    </p:spTree>
    <p:extLst>
      <p:ext uri="{BB962C8B-B14F-4D97-AF65-F5344CB8AC3E}">
        <p14:creationId xmlns:p14="http://schemas.microsoft.com/office/powerpoint/2010/main" val="324486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F1D9B30B-B40B-072E-3A53-FBCFB2EA7FEF}"/>
              </a:ext>
            </a:extLst>
          </p:cNvPr>
          <p:cNvSpPr>
            <a:spLocks noGrp="1"/>
          </p:cNvSpPr>
          <p:nvPr>
            <p:ph type="body" idx="1"/>
          </p:nvPr>
        </p:nvSpPr>
        <p:spPr>
          <a:xfrm>
            <a:off x="1307867" y="3788208"/>
            <a:ext cx="4469660" cy="1234688"/>
          </a:xfrm>
        </p:spPr>
        <p:txBody>
          <a:bodyPr>
            <a:normAutofit/>
          </a:bodyPr>
          <a:lstStyle/>
          <a:p>
            <a:r>
              <a:rPr lang="en-US" sz="1800" dirty="0">
                <a:solidFill>
                  <a:schemeClr val="tx1">
                    <a:lumMod val="85000"/>
                    <a:lumOff val="15000"/>
                  </a:schemeClr>
                </a:solidFill>
              </a:rPr>
              <a:t>Protect against canine influenza (CIV) in a non-adjuvanted, low-volume vaccine</a:t>
            </a:r>
          </a:p>
        </p:txBody>
      </p:sp>
      <p:pic>
        <p:nvPicPr>
          <p:cNvPr id="4" name="Picture 3" descr="A close-up of a molecule&#10;&#10;Description automatically generated">
            <a:extLst>
              <a:ext uri="{FF2B5EF4-FFF2-40B4-BE49-F238E27FC236}">
                <a16:creationId xmlns:a16="http://schemas.microsoft.com/office/drawing/2014/main" id="{182D2BAC-EA0B-6D5E-4890-4537EB668BCF}"/>
              </a:ext>
            </a:extLst>
          </p:cNvPr>
          <p:cNvPicPr>
            <a:picLocks noChangeAspect="1"/>
          </p:cNvPicPr>
          <p:nvPr/>
        </p:nvPicPr>
        <p:blipFill>
          <a:blip r:embed="rId3">
            <a:alphaModFix amt="30000"/>
          </a:blip>
          <a:stretch>
            <a:fillRect/>
          </a:stretch>
        </p:blipFill>
        <p:spPr>
          <a:xfrm rot="11065822">
            <a:off x="5378472" y="-1590723"/>
            <a:ext cx="3361241" cy="3770041"/>
          </a:xfrm>
          <a:prstGeom prst="rect">
            <a:avLst/>
          </a:prstGeom>
        </p:spPr>
      </p:pic>
      <p:pic>
        <p:nvPicPr>
          <p:cNvPr id="11" name="Picture 10" descr="A white oval object on a black background&#10;&#10;Description automatically generated">
            <a:extLst>
              <a:ext uri="{FF2B5EF4-FFF2-40B4-BE49-F238E27FC236}">
                <a16:creationId xmlns:a16="http://schemas.microsoft.com/office/drawing/2014/main" id="{9827B568-774D-9D50-CC64-0B8F93FC1AD7}"/>
              </a:ext>
            </a:extLst>
          </p:cNvPr>
          <p:cNvPicPr>
            <a:picLocks noChangeAspect="1"/>
          </p:cNvPicPr>
          <p:nvPr/>
        </p:nvPicPr>
        <p:blipFill rotWithShape="1">
          <a:blip r:embed="rId4">
            <a:alphaModFix amt="50000"/>
          </a:blip>
          <a:srcRect r="9097" b="46579"/>
          <a:stretch/>
        </p:blipFill>
        <p:spPr>
          <a:xfrm>
            <a:off x="2071713" y="2262289"/>
            <a:ext cx="10120287" cy="4595711"/>
          </a:xfrm>
          <a:prstGeom prst="rect">
            <a:avLst/>
          </a:prstGeom>
        </p:spPr>
      </p:pic>
      <p:grpSp>
        <p:nvGrpSpPr>
          <p:cNvPr id="12" name="Group 11">
            <a:extLst>
              <a:ext uri="{FF2B5EF4-FFF2-40B4-BE49-F238E27FC236}">
                <a16:creationId xmlns:a16="http://schemas.microsoft.com/office/drawing/2014/main" id="{AE8E13F7-0D39-EE11-07F2-77D917104142}"/>
              </a:ext>
            </a:extLst>
          </p:cNvPr>
          <p:cNvGrpSpPr/>
          <p:nvPr/>
        </p:nvGrpSpPr>
        <p:grpSpPr>
          <a:xfrm>
            <a:off x="8232866" y="3400612"/>
            <a:ext cx="3529641" cy="3163089"/>
            <a:chOff x="8232866" y="3400612"/>
            <a:chExt cx="3529641" cy="3163089"/>
          </a:xfrm>
        </p:grpSpPr>
        <p:sp>
          <p:nvSpPr>
            <p:cNvPr id="7" name="Oval 6">
              <a:extLst>
                <a:ext uri="{FF2B5EF4-FFF2-40B4-BE49-F238E27FC236}">
                  <a16:creationId xmlns:a16="http://schemas.microsoft.com/office/drawing/2014/main" id="{FE411AD8-8F8D-5E87-C282-1124542B4C28}"/>
                </a:ext>
              </a:extLst>
            </p:cNvPr>
            <p:cNvSpPr/>
            <p:nvPr/>
          </p:nvSpPr>
          <p:spPr>
            <a:xfrm>
              <a:off x="9315868" y="5622323"/>
              <a:ext cx="2446639" cy="941378"/>
            </a:xfrm>
            <a:prstGeom prst="ellipse">
              <a:avLst/>
            </a:prstGeom>
            <a:solidFill>
              <a:schemeClr val="bg2">
                <a:lumMod val="50000"/>
                <a:alpha val="111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og lying down on the floor&#10;&#10;Description automatically generated">
              <a:extLst>
                <a:ext uri="{FF2B5EF4-FFF2-40B4-BE49-F238E27FC236}">
                  <a16:creationId xmlns:a16="http://schemas.microsoft.com/office/drawing/2014/main" id="{7C893B5D-0976-7DF4-A028-9CE8F767D7C6}"/>
                </a:ext>
              </a:extLst>
            </p:cNvPr>
            <p:cNvPicPr>
              <a:picLocks noChangeAspect="1"/>
            </p:cNvPicPr>
            <p:nvPr/>
          </p:nvPicPr>
          <p:blipFill rotWithShape="1">
            <a:blip r:embed="rId5"/>
            <a:srcRect l="13298" b="10808"/>
            <a:stretch/>
          </p:blipFill>
          <p:spPr>
            <a:xfrm flipH="1">
              <a:off x="8232866" y="3400612"/>
              <a:ext cx="3295987" cy="3163089"/>
            </a:xfrm>
            <a:prstGeom prst="rect">
              <a:avLst/>
            </a:prstGeom>
          </p:spPr>
        </p:pic>
      </p:grpSp>
      <p:sp>
        <p:nvSpPr>
          <p:cNvPr id="2" name="Title 1">
            <a:extLst>
              <a:ext uri="{FF2B5EF4-FFF2-40B4-BE49-F238E27FC236}">
                <a16:creationId xmlns:a16="http://schemas.microsoft.com/office/drawing/2014/main" id="{4B6F4FED-6131-F493-0E75-490C92F8B33A}"/>
              </a:ext>
            </a:extLst>
          </p:cNvPr>
          <p:cNvSpPr>
            <a:spLocks noGrp="1"/>
          </p:cNvSpPr>
          <p:nvPr>
            <p:ph type="title"/>
          </p:nvPr>
        </p:nvSpPr>
        <p:spPr>
          <a:xfrm>
            <a:off x="1307866" y="782655"/>
            <a:ext cx="10454641" cy="2852737"/>
          </a:xfrm>
        </p:spPr>
        <p:txBody>
          <a:bodyPr>
            <a:noAutofit/>
          </a:bodyPr>
          <a:lstStyle/>
          <a:p>
            <a:r>
              <a:rPr lang="en-US" sz="4800" i="1" dirty="0">
                <a:solidFill>
                  <a:srgbClr val="5C88DA"/>
                </a:solidFill>
                <a:latin typeface="Verdana" panose="020B0604030504040204" pitchFamily="34" charset="0"/>
                <a:ea typeface="Verdana" panose="020B0604030504040204" pitchFamily="34" charset="0"/>
                <a:cs typeface="Verdana" panose="020B0604030504040204" pitchFamily="34" charset="0"/>
              </a:rPr>
              <a:t>DELIVER</a:t>
            </a:r>
            <a:br>
              <a:rPr lang="en-US" sz="4800" i="1" dirty="0">
                <a:solidFill>
                  <a:srgbClr val="5C88DA"/>
                </a:solidFill>
                <a:latin typeface="Verdana" panose="020B0604030504040204" pitchFamily="34" charset="0"/>
                <a:ea typeface="Verdana" panose="020B0604030504040204" pitchFamily="34" charset="0"/>
                <a:cs typeface="Verdana" panose="020B0604030504040204" pitchFamily="34" charset="0"/>
              </a:rPr>
            </a:br>
            <a:r>
              <a:rPr lang="en-US" sz="4800" i="1" dirty="0">
                <a:solidFill>
                  <a:srgbClr val="5C88DA"/>
                </a:solidFill>
                <a:latin typeface="Verdana" panose="020B0604030504040204" pitchFamily="34" charset="0"/>
                <a:ea typeface="Verdana" panose="020B0604030504040204" pitchFamily="34" charset="0"/>
                <a:cs typeface="Verdana" panose="020B0604030504040204" pitchFamily="34" charset="0"/>
              </a:rPr>
              <a:t>NOBIVAC</a:t>
            </a:r>
            <a:r>
              <a:rPr lang="en-US" sz="2400" i="1" baseline="100000" dirty="0">
                <a:solidFill>
                  <a:srgbClr val="5C88DA"/>
                </a:solidFill>
                <a:latin typeface="Verdana" panose="020B0604030504040204" pitchFamily="34" charset="0"/>
                <a:ea typeface="Verdana" panose="020B0604030504040204" pitchFamily="34" charset="0"/>
                <a:cs typeface="Verdana" panose="020B0604030504040204" pitchFamily="34" charset="0"/>
              </a:rPr>
              <a:t>®</a:t>
            </a:r>
            <a:r>
              <a:rPr lang="en-US" sz="4800" i="1" baseline="30000" dirty="0">
                <a:solidFill>
                  <a:srgbClr val="5C88DA"/>
                </a:solidFill>
                <a:latin typeface="Verdana" panose="020B0604030504040204" pitchFamily="34" charset="0"/>
                <a:ea typeface="Verdana" panose="020B0604030504040204" pitchFamily="34" charset="0"/>
                <a:cs typeface="Verdana" panose="020B0604030504040204" pitchFamily="34" charset="0"/>
              </a:rPr>
              <a:t> </a:t>
            </a:r>
            <a:r>
              <a:rPr lang="en-US" sz="4800" i="1" dirty="0">
                <a:solidFill>
                  <a:srgbClr val="5C88DA"/>
                </a:solidFill>
                <a:latin typeface="Verdana" panose="020B0604030504040204" pitchFamily="34" charset="0"/>
                <a:ea typeface="Verdana" panose="020B0604030504040204" pitchFamily="34" charset="0"/>
                <a:cs typeface="Verdana" panose="020B0604030504040204" pitchFamily="34" charset="0"/>
              </a:rPr>
              <a:t>NXT-LEVEL IMMUNITY</a:t>
            </a:r>
          </a:p>
        </p:txBody>
      </p:sp>
    </p:spTree>
    <p:extLst>
      <p:ext uri="{BB962C8B-B14F-4D97-AF65-F5344CB8AC3E}">
        <p14:creationId xmlns:p14="http://schemas.microsoft.com/office/powerpoint/2010/main" val="344461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D3BAE5-189A-BC60-0999-33D6D044E5F2}"/>
              </a:ext>
            </a:extLst>
          </p:cNvPr>
          <p:cNvSpPr>
            <a:spLocks noGrp="1"/>
          </p:cNvSpPr>
          <p:nvPr>
            <p:ph type="sldNum" sz="quarter" idx="12"/>
          </p:nvPr>
        </p:nvSpPr>
        <p:spPr/>
        <p:txBody>
          <a:bodyPr/>
          <a:lstStyle/>
          <a:p>
            <a:fld id="{CDFA5352-EBB6-E74C-8D9B-1BA928739AC9}" type="slidenum">
              <a:rPr lang="en-US" smtClean="0"/>
              <a:pPr/>
              <a:t>4</a:t>
            </a:fld>
            <a:endParaRPr lang="en-US"/>
          </a:p>
        </p:txBody>
      </p:sp>
      <p:pic>
        <p:nvPicPr>
          <p:cNvPr id="5" name="Picture 4">
            <a:extLst>
              <a:ext uri="{FF2B5EF4-FFF2-40B4-BE49-F238E27FC236}">
                <a16:creationId xmlns:a16="http://schemas.microsoft.com/office/drawing/2014/main" id="{35203146-A42A-B6E4-BB31-33EC82D2F385}"/>
              </a:ext>
            </a:extLst>
          </p:cNvPr>
          <p:cNvPicPr>
            <a:picLocks noChangeAspect="1"/>
          </p:cNvPicPr>
          <p:nvPr/>
        </p:nvPicPr>
        <p:blipFill rotWithShape="1">
          <a:blip r:embed="rId3"/>
          <a:srcRect r="15961"/>
          <a:stretch/>
        </p:blipFill>
        <p:spPr>
          <a:xfrm>
            <a:off x="811084" y="484094"/>
            <a:ext cx="8309541" cy="6593872"/>
          </a:xfrm>
          <a:prstGeom prst="rect">
            <a:avLst/>
          </a:prstGeom>
        </p:spPr>
      </p:pic>
      <p:sp>
        <p:nvSpPr>
          <p:cNvPr id="14" name="Title 1">
            <a:extLst>
              <a:ext uri="{FF2B5EF4-FFF2-40B4-BE49-F238E27FC236}">
                <a16:creationId xmlns:a16="http://schemas.microsoft.com/office/drawing/2014/main" id="{1642E2F2-B32B-C0F5-529A-7499838B7A35}"/>
              </a:ext>
            </a:extLst>
          </p:cNvPr>
          <p:cNvSpPr>
            <a:spLocks noGrp="1"/>
          </p:cNvSpPr>
          <p:nvPr>
            <p:ph type="title"/>
          </p:nvPr>
        </p:nvSpPr>
        <p:spPr>
          <a:xfrm>
            <a:off x="811084" y="251619"/>
            <a:ext cx="6884126" cy="1325563"/>
          </a:xfrm>
        </p:spPr>
        <p:txBody>
          <a:bodyPr>
            <a:normAutofit/>
          </a:bodyPr>
          <a:lstStyle/>
          <a:p>
            <a:r>
              <a:rPr lang="en-US" sz="3200" i="1" dirty="0" err="1">
                <a:latin typeface="Verdana" panose="020B0604030504040204" pitchFamily="34" charset="0"/>
                <a:ea typeface="Verdana" panose="020B0604030504040204" pitchFamily="34" charset="0"/>
                <a:cs typeface="Verdana" panose="020B0604030504040204" pitchFamily="34" charset="0"/>
              </a:rPr>
              <a:t>Nobivac</a:t>
            </a:r>
            <a:r>
              <a:rPr lang="en-US" sz="1500" i="1" baseline="85000" dirty="0">
                <a:latin typeface="Verdana" panose="020B0604030504040204" pitchFamily="34" charset="0"/>
                <a:ea typeface="Verdana" panose="020B0604030504040204" pitchFamily="34" charset="0"/>
                <a:cs typeface="Verdana" panose="020B0604030504040204" pitchFamily="34" charset="0"/>
              </a:rPr>
              <a:t>®</a:t>
            </a:r>
            <a:r>
              <a:rPr lang="en-US" sz="3200" i="1" dirty="0">
                <a:solidFill>
                  <a:schemeClr val="tx1">
                    <a:alpha val="89804"/>
                  </a:schemeClr>
                </a:solidFill>
                <a:latin typeface="Verdana" panose="020B0604030504040204" pitchFamily="34" charset="0"/>
                <a:ea typeface="Verdana" panose="020B0604030504040204" pitchFamily="34" charset="0"/>
                <a:cs typeface="Verdana" panose="020B0604030504040204" pitchFamily="34" charset="0"/>
              </a:rPr>
              <a:t> </a:t>
            </a:r>
            <a:r>
              <a:rPr lang="en-US" sz="3200" i="1" dirty="0">
                <a:latin typeface="Verdana" panose="020B0604030504040204" pitchFamily="34" charset="0"/>
                <a:ea typeface="Verdana" panose="020B0604030504040204" pitchFamily="34" charset="0"/>
                <a:cs typeface="Verdana" panose="020B0604030504040204" pitchFamily="34" charset="0"/>
              </a:rPr>
              <a:t>NXT Canine Flu H3N2</a:t>
            </a:r>
          </a:p>
        </p:txBody>
      </p:sp>
      <p:pic>
        <p:nvPicPr>
          <p:cNvPr id="15" name="Picture 14" descr="A black background with blue line&#10;&#10;Description automatically generated">
            <a:extLst>
              <a:ext uri="{FF2B5EF4-FFF2-40B4-BE49-F238E27FC236}">
                <a16:creationId xmlns:a16="http://schemas.microsoft.com/office/drawing/2014/main" id="{9C0E9EC7-6369-6A40-A93D-A69081169A9F}"/>
              </a:ext>
            </a:extLst>
          </p:cNvPr>
          <p:cNvPicPr>
            <a:picLocks noChangeAspect="1"/>
          </p:cNvPicPr>
          <p:nvPr/>
        </p:nvPicPr>
        <p:blipFill rotWithShape="1">
          <a:blip r:embed="rId4"/>
          <a:srcRect t="46340" b="45511"/>
          <a:stretch/>
        </p:blipFill>
        <p:spPr>
          <a:xfrm>
            <a:off x="202224" y="1185334"/>
            <a:ext cx="7772400" cy="356262"/>
          </a:xfrm>
          <a:prstGeom prst="rect">
            <a:avLst/>
          </a:prstGeom>
        </p:spPr>
      </p:pic>
    </p:spTree>
    <p:extLst>
      <p:ext uri="{BB962C8B-B14F-4D97-AF65-F5344CB8AC3E}">
        <p14:creationId xmlns:p14="http://schemas.microsoft.com/office/powerpoint/2010/main" val="138587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0C004-660E-44EC-5244-0258ED65E430}"/>
              </a:ext>
            </a:extLst>
          </p:cNvPr>
          <p:cNvSpPr>
            <a:spLocks noGrp="1"/>
          </p:cNvSpPr>
          <p:nvPr>
            <p:ph idx="1"/>
          </p:nvPr>
        </p:nvSpPr>
        <p:spPr>
          <a:xfrm>
            <a:off x="6096000" y="2331720"/>
            <a:ext cx="5242560" cy="3480118"/>
          </a:xfrm>
        </p:spPr>
        <p:txBody>
          <a:bodyPr>
            <a:noAutofit/>
          </a:bodyPr>
          <a:lstStyle/>
          <a:p>
            <a:pPr marL="0" indent="0">
              <a:spcBef>
                <a:spcPts val="1400"/>
              </a:spcBef>
              <a:buNone/>
            </a:pPr>
            <a:r>
              <a:rPr lang="en-US" sz="1800" dirty="0"/>
              <a:t>A low-volume 0.5-mL dose provides </a:t>
            </a:r>
            <a:br>
              <a:rPr lang="en-US" sz="1800" dirty="0"/>
            </a:br>
            <a:r>
              <a:rPr lang="en-US" sz="1800" dirty="0"/>
              <a:t>a more gentle vaccine experience</a:t>
            </a:r>
          </a:p>
          <a:p>
            <a:pPr marL="0" indent="0">
              <a:spcBef>
                <a:spcPts val="1400"/>
              </a:spcBef>
              <a:buNone/>
            </a:pPr>
            <a:r>
              <a:rPr lang="en-US" sz="1800" dirty="0"/>
              <a:t>8 weeks minimum age</a:t>
            </a:r>
          </a:p>
          <a:p>
            <a:pPr marL="0" indent="0">
              <a:spcBef>
                <a:spcPts val="1400"/>
              </a:spcBef>
              <a:buNone/>
            </a:pPr>
            <a:r>
              <a:rPr lang="en-US" sz="1800" dirty="0"/>
              <a:t>3-4 weeks initial booster series</a:t>
            </a:r>
          </a:p>
          <a:p>
            <a:pPr marL="0" indent="0">
              <a:spcBef>
                <a:spcPts val="1400"/>
              </a:spcBef>
              <a:buNone/>
            </a:pPr>
            <a:r>
              <a:rPr lang="en-US" sz="1800" dirty="0"/>
              <a:t>Duration of immunity has not been established</a:t>
            </a:r>
          </a:p>
          <a:p>
            <a:pPr marL="0" indent="0">
              <a:spcBef>
                <a:spcPts val="1400"/>
              </a:spcBef>
              <a:buNone/>
            </a:pPr>
            <a:r>
              <a:rPr lang="en-US" sz="1800" dirty="0"/>
              <a:t>Recommended yearly boosters*</a:t>
            </a:r>
          </a:p>
          <a:p>
            <a:pPr marL="0" indent="0">
              <a:spcBef>
                <a:spcPts val="1400"/>
              </a:spcBef>
              <a:buNone/>
            </a:pPr>
            <a:r>
              <a:rPr lang="en-US" sz="1800" dirty="0">
                <a:solidFill>
                  <a:srgbClr val="000000"/>
                </a:solidFill>
                <a:effectLst/>
              </a:rPr>
              <a:t>Store at </a:t>
            </a:r>
            <a:r>
              <a:rPr lang="en-US" sz="1800" b="0" i="0" u="none" strike="noStrike" dirty="0">
                <a:solidFill>
                  <a:srgbClr val="222222"/>
                </a:solidFill>
                <a:effectLst/>
              </a:rPr>
              <a:t>2-8 ºC (35-46 ºF)</a:t>
            </a:r>
          </a:p>
          <a:p>
            <a:pPr marL="0" indent="0">
              <a:spcBef>
                <a:spcPts val="1400"/>
              </a:spcBef>
              <a:buNone/>
            </a:pPr>
            <a:r>
              <a:rPr lang="en-US" sz="1800" dirty="0">
                <a:solidFill>
                  <a:srgbClr val="000000"/>
                </a:solidFill>
                <a:effectLst/>
              </a:rPr>
              <a:t>Needs to be reconstituted </a:t>
            </a:r>
          </a:p>
          <a:p>
            <a:pPr>
              <a:spcBef>
                <a:spcPts val="800"/>
              </a:spcBef>
            </a:pPr>
            <a:endParaRPr lang="en-US" sz="1800" dirty="0">
              <a:solidFill>
                <a:srgbClr val="000000"/>
              </a:solidFill>
              <a:effectLst/>
            </a:endParaRPr>
          </a:p>
          <a:p>
            <a:pPr marL="0" indent="0">
              <a:spcBef>
                <a:spcPts val="2200"/>
              </a:spcBef>
              <a:buNone/>
            </a:pPr>
            <a:endParaRPr lang="en-US" sz="1800" dirty="0"/>
          </a:p>
          <a:p>
            <a:pPr marL="0" indent="0">
              <a:spcBef>
                <a:spcPts val="2200"/>
              </a:spcBef>
              <a:buNone/>
            </a:pPr>
            <a:endParaRPr lang="en-US" sz="1800" dirty="0"/>
          </a:p>
        </p:txBody>
      </p:sp>
      <p:sp>
        <p:nvSpPr>
          <p:cNvPr id="4" name="Slide Number Placeholder 3">
            <a:extLst>
              <a:ext uri="{FF2B5EF4-FFF2-40B4-BE49-F238E27FC236}">
                <a16:creationId xmlns:a16="http://schemas.microsoft.com/office/drawing/2014/main" id="{B8D3BAE5-189A-BC60-0999-33D6D044E5F2}"/>
              </a:ext>
            </a:extLst>
          </p:cNvPr>
          <p:cNvSpPr>
            <a:spLocks noGrp="1"/>
          </p:cNvSpPr>
          <p:nvPr>
            <p:ph type="sldNum" sz="quarter" idx="12"/>
          </p:nvPr>
        </p:nvSpPr>
        <p:spPr/>
        <p:txBody>
          <a:bodyPr/>
          <a:lstStyle/>
          <a:p>
            <a:fld id="{CDFA5352-EBB6-E74C-8D9B-1BA928739AC9}" type="slidenum">
              <a:rPr lang="en-US" smtClean="0"/>
              <a:pPr/>
              <a:t>5</a:t>
            </a:fld>
            <a:endParaRPr lang="en-US"/>
          </a:p>
        </p:txBody>
      </p:sp>
      <p:pic>
        <p:nvPicPr>
          <p:cNvPr id="5" name="Picture 4">
            <a:extLst>
              <a:ext uri="{FF2B5EF4-FFF2-40B4-BE49-F238E27FC236}">
                <a16:creationId xmlns:a16="http://schemas.microsoft.com/office/drawing/2014/main" id="{35203146-A42A-B6E4-BB31-33EC82D2F385}"/>
              </a:ext>
            </a:extLst>
          </p:cNvPr>
          <p:cNvPicPr>
            <a:picLocks noChangeAspect="1"/>
          </p:cNvPicPr>
          <p:nvPr/>
        </p:nvPicPr>
        <p:blipFill rotWithShape="1">
          <a:blip r:embed="rId3"/>
          <a:srcRect r="15961"/>
          <a:stretch/>
        </p:blipFill>
        <p:spPr>
          <a:xfrm>
            <a:off x="-521209" y="1299184"/>
            <a:ext cx="6124182" cy="4859724"/>
          </a:xfrm>
          <a:prstGeom prst="rect">
            <a:avLst/>
          </a:prstGeom>
        </p:spPr>
      </p:pic>
      <p:sp>
        <p:nvSpPr>
          <p:cNvPr id="6" name="TextBox 5">
            <a:extLst>
              <a:ext uri="{FF2B5EF4-FFF2-40B4-BE49-F238E27FC236}">
                <a16:creationId xmlns:a16="http://schemas.microsoft.com/office/drawing/2014/main" id="{0031CD6A-2AAD-590F-9194-EC1AECE36719}"/>
              </a:ext>
            </a:extLst>
          </p:cNvPr>
          <p:cNvSpPr txBox="1"/>
          <p:nvPr/>
        </p:nvSpPr>
        <p:spPr>
          <a:xfrm>
            <a:off x="5602972" y="6268412"/>
            <a:ext cx="1544012" cy="230832"/>
          </a:xfrm>
          <a:prstGeom prst="rect">
            <a:avLst/>
          </a:prstGeom>
          <a:noFill/>
        </p:spPr>
        <p:txBody>
          <a:bodyPr wrap="none" rtlCol="0">
            <a:spAutoFit/>
          </a:bodyPr>
          <a:lstStyle/>
          <a:p>
            <a:r>
              <a:rPr lang="en-US" sz="900" dirty="0"/>
              <a:t>*DOI has not been evaluated</a:t>
            </a:r>
          </a:p>
        </p:txBody>
      </p:sp>
      <p:pic>
        <p:nvPicPr>
          <p:cNvPr id="7" name="Picture 6" descr="A blue circle with a check mark in it&#10;&#10;Description automatically generated">
            <a:extLst>
              <a:ext uri="{FF2B5EF4-FFF2-40B4-BE49-F238E27FC236}">
                <a16:creationId xmlns:a16="http://schemas.microsoft.com/office/drawing/2014/main" id="{A7D2C197-02BD-63BE-2065-BA3424BB71B5}"/>
              </a:ext>
            </a:extLst>
          </p:cNvPr>
          <p:cNvPicPr>
            <a:picLocks noChangeAspect="1"/>
          </p:cNvPicPr>
          <p:nvPr/>
        </p:nvPicPr>
        <p:blipFill rotWithShape="1">
          <a:blip r:embed="rId4"/>
          <a:srcRect l="42752" t="34018" r="43067" b="37337"/>
          <a:stretch/>
        </p:blipFill>
        <p:spPr>
          <a:xfrm>
            <a:off x="5602972" y="2205635"/>
            <a:ext cx="391888" cy="445277"/>
          </a:xfrm>
          <a:prstGeom prst="rect">
            <a:avLst/>
          </a:prstGeom>
        </p:spPr>
      </p:pic>
      <p:pic>
        <p:nvPicPr>
          <p:cNvPr id="8" name="Picture 7" descr="A blue circle with a check mark in it&#10;&#10;Description automatically generated">
            <a:extLst>
              <a:ext uri="{FF2B5EF4-FFF2-40B4-BE49-F238E27FC236}">
                <a16:creationId xmlns:a16="http://schemas.microsoft.com/office/drawing/2014/main" id="{6770F743-449E-A65A-6AE8-80D855262F96}"/>
              </a:ext>
            </a:extLst>
          </p:cNvPr>
          <p:cNvPicPr>
            <a:picLocks noChangeAspect="1"/>
          </p:cNvPicPr>
          <p:nvPr/>
        </p:nvPicPr>
        <p:blipFill rotWithShape="1">
          <a:blip r:embed="rId4"/>
          <a:srcRect l="42752" t="34018" r="43067" b="37337"/>
          <a:stretch/>
        </p:blipFill>
        <p:spPr>
          <a:xfrm>
            <a:off x="5602972" y="2899319"/>
            <a:ext cx="391888" cy="445277"/>
          </a:xfrm>
          <a:prstGeom prst="rect">
            <a:avLst/>
          </a:prstGeom>
        </p:spPr>
      </p:pic>
      <p:pic>
        <p:nvPicPr>
          <p:cNvPr id="9" name="Picture 8" descr="A blue circle with a check mark in it&#10;&#10;Description automatically generated">
            <a:extLst>
              <a:ext uri="{FF2B5EF4-FFF2-40B4-BE49-F238E27FC236}">
                <a16:creationId xmlns:a16="http://schemas.microsoft.com/office/drawing/2014/main" id="{D8ACAEEA-EA38-7203-5988-1BAB1877E363}"/>
              </a:ext>
            </a:extLst>
          </p:cNvPr>
          <p:cNvPicPr>
            <a:picLocks noChangeAspect="1"/>
          </p:cNvPicPr>
          <p:nvPr/>
        </p:nvPicPr>
        <p:blipFill rotWithShape="1">
          <a:blip r:embed="rId4"/>
          <a:srcRect l="42752" t="34018" r="43067" b="37337"/>
          <a:stretch/>
        </p:blipFill>
        <p:spPr>
          <a:xfrm>
            <a:off x="5602972" y="3740675"/>
            <a:ext cx="391888" cy="445277"/>
          </a:xfrm>
          <a:prstGeom prst="rect">
            <a:avLst/>
          </a:prstGeom>
        </p:spPr>
      </p:pic>
      <p:pic>
        <p:nvPicPr>
          <p:cNvPr id="10" name="Picture 9" descr="A blue circle with a check mark in it&#10;&#10;Description automatically generated">
            <a:extLst>
              <a:ext uri="{FF2B5EF4-FFF2-40B4-BE49-F238E27FC236}">
                <a16:creationId xmlns:a16="http://schemas.microsoft.com/office/drawing/2014/main" id="{8F0D06A1-D488-24AD-5CA8-7E37C9E83A2E}"/>
              </a:ext>
            </a:extLst>
          </p:cNvPr>
          <p:cNvPicPr>
            <a:picLocks noChangeAspect="1"/>
          </p:cNvPicPr>
          <p:nvPr/>
        </p:nvPicPr>
        <p:blipFill rotWithShape="1">
          <a:blip r:embed="rId4"/>
          <a:srcRect l="42752" t="34018" r="43067" b="37337"/>
          <a:stretch/>
        </p:blipFill>
        <p:spPr>
          <a:xfrm>
            <a:off x="5602972" y="4152804"/>
            <a:ext cx="391888" cy="445277"/>
          </a:xfrm>
          <a:prstGeom prst="rect">
            <a:avLst/>
          </a:prstGeom>
        </p:spPr>
      </p:pic>
      <p:pic>
        <p:nvPicPr>
          <p:cNvPr id="11" name="Picture 10" descr="A blue circle with a check mark in it&#10;&#10;Description automatically generated">
            <a:extLst>
              <a:ext uri="{FF2B5EF4-FFF2-40B4-BE49-F238E27FC236}">
                <a16:creationId xmlns:a16="http://schemas.microsoft.com/office/drawing/2014/main" id="{CDFE5609-3DAB-03DB-4DCA-E484D8D5A070}"/>
              </a:ext>
            </a:extLst>
          </p:cNvPr>
          <p:cNvPicPr>
            <a:picLocks noChangeAspect="1"/>
          </p:cNvPicPr>
          <p:nvPr/>
        </p:nvPicPr>
        <p:blipFill rotWithShape="1">
          <a:blip r:embed="rId4"/>
          <a:srcRect l="42752" t="34018" r="43067" b="37337"/>
          <a:stretch/>
        </p:blipFill>
        <p:spPr>
          <a:xfrm>
            <a:off x="5602972" y="4576041"/>
            <a:ext cx="391888" cy="445277"/>
          </a:xfrm>
          <a:prstGeom prst="rect">
            <a:avLst/>
          </a:prstGeom>
        </p:spPr>
      </p:pic>
      <p:sp>
        <p:nvSpPr>
          <p:cNvPr id="14" name="Title 1">
            <a:extLst>
              <a:ext uri="{FF2B5EF4-FFF2-40B4-BE49-F238E27FC236}">
                <a16:creationId xmlns:a16="http://schemas.microsoft.com/office/drawing/2014/main" id="{1642E2F2-B32B-C0F5-529A-7499838B7A35}"/>
              </a:ext>
            </a:extLst>
          </p:cNvPr>
          <p:cNvSpPr>
            <a:spLocks noGrp="1"/>
          </p:cNvSpPr>
          <p:nvPr>
            <p:ph type="title"/>
          </p:nvPr>
        </p:nvSpPr>
        <p:spPr>
          <a:xfrm>
            <a:off x="811084" y="781237"/>
            <a:ext cx="6884126" cy="1325563"/>
          </a:xfrm>
        </p:spPr>
        <p:txBody>
          <a:bodyPr>
            <a:normAutofit/>
          </a:bodyPr>
          <a:lstStyle/>
          <a:p>
            <a:r>
              <a:rPr lang="en-US" sz="3200" i="1" dirty="0">
                <a:latin typeface="Verdana" panose="020B0604030504040204" pitchFamily="34" charset="0"/>
                <a:ea typeface="Verdana" panose="020B0604030504040204" pitchFamily="34" charset="0"/>
                <a:cs typeface="Verdana" panose="020B0604030504040204" pitchFamily="34" charset="0"/>
              </a:rPr>
              <a:t>Dosing</a:t>
            </a:r>
          </a:p>
        </p:txBody>
      </p:sp>
      <p:pic>
        <p:nvPicPr>
          <p:cNvPr id="15" name="Picture 14" descr="A black background with blue line&#10;&#10;Description automatically generated">
            <a:extLst>
              <a:ext uri="{FF2B5EF4-FFF2-40B4-BE49-F238E27FC236}">
                <a16:creationId xmlns:a16="http://schemas.microsoft.com/office/drawing/2014/main" id="{9C0E9EC7-6369-6A40-A93D-A69081169A9F}"/>
              </a:ext>
            </a:extLst>
          </p:cNvPr>
          <p:cNvPicPr>
            <a:picLocks noChangeAspect="1"/>
          </p:cNvPicPr>
          <p:nvPr/>
        </p:nvPicPr>
        <p:blipFill rotWithShape="1">
          <a:blip r:embed="rId5"/>
          <a:srcRect t="46340" b="45511"/>
          <a:stretch/>
        </p:blipFill>
        <p:spPr>
          <a:xfrm>
            <a:off x="202224" y="1714952"/>
            <a:ext cx="7772400" cy="356262"/>
          </a:xfrm>
          <a:prstGeom prst="rect">
            <a:avLst/>
          </a:prstGeom>
        </p:spPr>
      </p:pic>
      <p:pic>
        <p:nvPicPr>
          <p:cNvPr id="13" name="Picture 12" descr="A blue circle with a check mark in it&#10;&#10;Description automatically generated">
            <a:extLst>
              <a:ext uri="{FF2B5EF4-FFF2-40B4-BE49-F238E27FC236}">
                <a16:creationId xmlns:a16="http://schemas.microsoft.com/office/drawing/2014/main" id="{314225E4-EE7F-1C3D-CABC-29F83B582091}"/>
              </a:ext>
            </a:extLst>
          </p:cNvPr>
          <p:cNvPicPr>
            <a:picLocks noChangeAspect="1"/>
          </p:cNvPicPr>
          <p:nvPr/>
        </p:nvPicPr>
        <p:blipFill rotWithShape="1">
          <a:blip r:embed="rId4"/>
          <a:srcRect l="42752" t="34018" r="43067" b="37337"/>
          <a:stretch/>
        </p:blipFill>
        <p:spPr>
          <a:xfrm>
            <a:off x="5602972" y="4982300"/>
            <a:ext cx="391888" cy="445277"/>
          </a:xfrm>
          <a:prstGeom prst="rect">
            <a:avLst/>
          </a:prstGeom>
        </p:spPr>
      </p:pic>
      <p:pic>
        <p:nvPicPr>
          <p:cNvPr id="16" name="Picture 15" descr="A blue circle with a check mark in it&#10;&#10;Description automatically generated">
            <a:extLst>
              <a:ext uri="{FF2B5EF4-FFF2-40B4-BE49-F238E27FC236}">
                <a16:creationId xmlns:a16="http://schemas.microsoft.com/office/drawing/2014/main" id="{60D121BA-5A62-79DC-4699-7C8BE10922DB}"/>
              </a:ext>
            </a:extLst>
          </p:cNvPr>
          <p:cNvPicPr>
            <a:picLocks noChangeAspect="1"/>
          </p:cNvPicPr>
          <p:nvPr/>
        </p:nvPicPr>
        <p:blipFill rotWithShape="1">
          <a:blip r:embed="rId4"/>
          <a:srcRect l="42752" t="34018" r="43067" b="37337"/>
          <a:stretch/>
        </p:blipFill>
        <p:spPr>
          <a:xfrm>
            <a:off x="5602972" y="3292284"/>
            <a:ext cx="391888" cy="445277"/>
          </a:xfrm>
          <a:prstGeom prst="rect">
            <a:avLst/>
          </a:prstGeom>
        </p:spPr>
      </p:pic>
    </p:spTree>
    <p:extLst>
      <p:ext uri="{BB962C8B-B14F-4D97-AF65-F5344CB8AC3E}">
        <p14:creationId xmlns:p14="http://schemas.microsoft.com/office/powerpoint/2010/main" val="18741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E680-E5BA-15EB-423B-14DC76D23F76}"/>
              </a:ext>
            </a:extLst>
          </p:cNvPr>
          <p:cNvSpPr>
            <a:spLocks noGrp="1"/>
          </p:cNvSpPr>
          <p:nvPr>
            <p:ph type="title"/>
          </p:nvPr>
        </p:nvSpPr>
        <p:spPr/>
        <p:txBody>
          <a:bodyPr>
            <a:normAutofit/>
          </a:bodyPr>
          <a:lstStyle/>
          <a:p>
            <a:r>
              <a:rPr lang="en-US" sz="3200" i="1" dirty="0">
                <a:solidFill>
                  <a:schemeClr val="tx1">
                    <a:alpha val="89804"/>
                  </a:schemeClr>
                </a:solidFill>
                <a:latin typeface="Verdana" panose="020B0604030504040204" pitchFamily="34" charset="0"/>
                <a:ea typeface="Verdana" panose="020B0604030504040204" pitchFamily="34" charset="0"/>
                <a:cs typeface="Verdana" panose="020B0604030504040204" pitchFamily="34" charset="0"/>
              </a:rPr>
              <a:t>Significantly reduces coughing</a:t>
            </a:r>
          </a:p>
        </p:txBody>
      </p:sp>
      <p:sp>
        <p:nvSpPr>
          <p:cNvPr id="4" name="Slide Number Placeholder 3">
            <a:extLst>
              <a:ext uri="{FF2B5EF4-FFF2-40B4-BE49-F238E27FC236}">
                <a16:creationId xmlns:a16="http://schemas.microsoft.com/office/drawing/2014/main" id="{C8F98EE9-C064-B0D8-422A-F06EAAE60D78}"/>
              </a:ext>
            </a:extLst>
          </p:cNvPr>
          <p:cNvSpPr>
            <a:spLocks noGrp="1"/>
          </p:cNvSpPr>
          <p:nvPr>
            <p:ph type="sldNum" sz="quarter" idx="12"/>
          </p:nvPr>
        </p:nvSpPr>
        <p:spPr/>
        <p:txBody>
          <a:bodyPr/>
          <a:lstStyle/>
          <a:p>
            <a:fld id="{CDFA5352-EBB6-E74C-8D9B-1BA928739AC9}" type="slidenum">
              <a:rPr lang="en-US" smtClean="0"/>
              <a:pPr/>
              <a:t>6</a:t>
            </a:fld>
            <a:endParaRPr lang="en-US"/>
          </a:p>
        </p:txBody>
      </p:sp>
      <p:sp>
        <p:nvSpPr>
          <p:cNvPr id="14" name="TextBox 13">
            <a:extLst>
              <a:ext uri="{FF2B5EF4-FFF2-40B4-BE49-F238E27FC236}">
                <a16:creationId xmlns:a16="http://schemas.microsoft.com/office/drawing/2014/main" id="{467568D1-0C59-C545-B5E1-A097828BCF1F}"/>
              </a:ext>
            </a:extLst>
          </p:cNvPr>
          <p:cNvSpPr txBox="1"/>
          <p:nvPr/>
        </p:nvSpPr>
        <p:spPr>
          <a:xfrm>
            <a:off x="8496300" y="4251018"/>
            <a:ext cx="3260271" cy="1107996"/>
          </a:xfrm>
          <a:prstGeom prst="rect">
            <a:avLst/>
          </a:prstGeom>
          <a:noFill/>
        </p:spPr>
        <p:txBody>
          <a:bodyPr wrap="square" rtlCol="0">
            <a:spAutoFit/>
          </a:bodyPr>
          <a:lstStyle/>
          <a:p>
            <a:br>
              <a:rPr lang="en-US" dirty="0">
                <a:solidFill>
                  <a:schemeClr val="tx1">
                    <a:lumMod val="50000"/>
                    <a:lumOff val="50000"/>
                  </a:schemeClr>
                </a:solidFill>
                <a:effectLst/>
                <a:latin typeface="Arial" panose="020B0604020202020204" pitchFamily="34" charset="0"/>
                <a:cs typeface="Arial" panose="020B0604020202020204" pitchFamily="34" charset="0"/>
              </a:rPr>
            </a:br>
            <a:endParaRPr lang="en-US" sz="1000" dirty="0">
              <a:solidFill>
                <a:schemeClr val="tx1">
                  <a:lumMod val="50000"/>
                  <a:lumOff val="50000"/>
                </a:schemeClr>
              </a:solidFill>
              <a:effectLst/>
              <a:latin typeface="Arial" panose="020B0604020202020204" pitchFamily="34" charset="0"/>
              <a:cs typeface="Arial" panose="020B0604020202020204" pitchFamily="34" charset="0"/>
            </a:endParaRPr>
          </a:p>
          <a:p>
            <a:br>
              <a:rPr lang="en-US" sz="1000" dirty="0">
                <a:latin typeface="Arial" panose="020B0604020202020204" pitchFamily="34" charset="0"/>
                <a:cs typeface="Arial" panose="020B0604020202020204" pitchFamily="34" charset="0"/>
              </a:rPr>
            </a:br>
            <a:r>
              <a:rPr lang="en-US" sz="1000" dirty="0">
                <a:solidFill>
                  <a:schemeClr val="tx1">
                    <a:lumMod val="50000"/>
                    <a:lumOff val="50000"/>
                  </a:schemeClr>
                </a:solidFill>
                <a:effectLst/>
                <a:latin typeface="Arial" panose="020B0604020202020204" pitchFamily="34" charset="0"/>
                <a:cs typeface="Arial" panose="020B0604020202020204" pitchFamily="34" charset="0"/>
              </a:rPr>
              <a:t>* </a:t>
            </a:r>
            <a:r>
              <a:rPr lang="en-US" sz="1000" i="1" dirty="0">
                <a:solidFill>
                  <a:schemeClr val="tx1">
                    <a:lumMod val="50000"/>
                    <a:lumOff val="50000"/>
                  </a:schemeClr>
                </a:solidFill>
                <a:effectLst/>
                <a:latin typeface="Arial" panose="020B0604020202020204" pitchFamily="34" charset="0"/>
                <a:cs typeface="Arial" panose="020B0604020202020204" pitchFamily="34" charset="0"/>
              </a:rPr>
              <a:t>P</a:t>
            </a:r>
            <a:r>
              <a:rPr lang="en-US" sz="1000" dirty="0">
                <a:solidFill>
                  <a:schemeClr val="tx1">
                    <a:lumMod val="50000"/>
                    <a:lumOff val="50000"/>
                  </a:schemeClr>
                </a:solidFill>
                <a:effectLst/>
                <a:latin typeface="Arial" panose="020B0604020202020204" pitchFamily="34" charset="0"/>
                <a:cs typeface="Arial" panose="020B0604020202020204" pitchFamily="34" charset="0"/>
              </a:rPr>
              <a:t>&lt;0.0001 </a:t>
            </a:r>
          </a:p>
          <a:p>
            <a:endParaRPr lang="en-US" dirty="0"/>
          </a:p>
        </p:txBody>
      </p:sp>
      <p:sp>
        <p:nvSpPr>
          <p:cNvPr id="3" name="TextBox 2">
            <a:extLst>
              <a:ext uri="{FF2B5EF4-FFF2-40B4-BE49-F238E27FC236}">
                <a16:creationId xmlns:a16="http://schemas.microsoft.com/office/drawing/2014/main" id="{C14ED2AD-6B90-FB36-8F5D-AA4C2AB3920C}"/>
              </a:ext>
            </a:extLst>
          </p:cNvPr>
          <p:cNvSpPr txBox="1"/>
          <p:nvPr/>
        </p:nvSpPr>
        <p:spPr>
          <a:xfrm>
            <a:off x="8496299" y="5158532"/>
            <a:ext cx="3260271" cy="246221"/>
          </a:xfrm>
          <a:prstGeom prst="rect">
            <a:avLst/>
          </a:prstGeom>
          <a:noFill/>
        </p:spPr>
        <p:txBody>
          <a:bodyPr wrap="square" rtlCol="0">
            <a:spAutoFit/>
          </a:bodyPr>
          <a:lstStyle/>
          <a:p>
            <a:r>
              <a:rPr lang="en-US" sz="1000" b="1" dirty="0">
                <a:solidFill>
                  <a:schemeClr val="tx1">
                    <a:lumMod val="50000"/>
                    <a:lumOff val="50000"/>
                  </a:schemeClr>
                </a:solidFill>
                <a:effectLst/>
                <a:latin typeface="Arial" panose="020B0604020202020204" pitchFamily="34" charset="0"/>
                <a:cs typeface="Arial" panose="020B0604020202020204" pitchFamily="34" charset="0"/>
              </a:rPr>
              <a:t>Reference: 1. </a:t>
            </a:r>
            <a:r>
              <a:rPr lang="en-US" sz="1000" dirty="0">
                <a:solidFill>
                  <a:schemeClr val="tx1">
                    <a:lumMod val="50000"/>
                    <a:lumOff val="50000"/>
                  </a:schemeClr>
                </a:solidFill>
                <a:effectLst/>
                <a:latin typeface="Arial" panose="020B0604020202020204" pitchFamily="34" charset="0"/>
                <a:cs typeface="Arial" panose="020B0604020202020204" pitchFamily="34" charset="0"/>
              </a:rPr>
              <a:t>Data on file. Merck Animal Health.</a:t>
            </a:r>
          </a:p>
        </p:txBody>
      </p:sp>
      <p:grpSp>
        <p:nvGrpSpPr>
          <p:cNvPr id="18" name="Group 17">
            <a:extLst>
              <a:ext uri="{FF2B5EF4-FFF2-40B4-BE49-F238E27FC236}">
                <a16:creationId xmlns:a16="http://schemas.microsoft.com/office/drawing/2014/main" id="{D382439B-A257-D7CF-F1A5-4F28344166D3}"/>
              </a:ext>
            </a:extLst>
          </p:cNvPr>
          <p:cNvGrpSpPr/>
          <p:nvPr/>
        </p:nvGrpSpPr>
        <p:grpSpPr>
          <a:xfrm>
            <a:off x="819053" y="1970855"/>
            <a:ext cx="7216114" cy="4062549"/>
            <a:chOff x="819053" y="2684773"/>
            <a:chExt cx="7216114" cy="3613516"/>
          </a:xfrm>
        </p:grpSpPr>
        <p:sp>
          <p:nvSpPr>
            <p:cNvPr id="16" name="Rounded Rectangle 15">
              <a:extLst>
                <a:ext uri="{FF2B5EF4-FFF2-40B4-BE49-F238E27FC236}">
                  <a16:creationId xmlns:a16="http://schemas.microsoft.com/office/drawing/2014/main" id="{546443C1-3644-1680-8A02-892DDD5E4A94}"/>
                </a:ext>
              </a:extLst>
            </p:cNvPr>
            <p:cNvSpPr/>
            <p:nvPr/>
          </p:nvSpPr>
          <p:spPr>
            <a:xfrm>
              <a:off x="819082" y="2684773"/>
              <a:ext cx="7216085" cy="3598266"/>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0194EF6F-2780-0A93-A48E-7E7AEEE73D5F}"/>
                </a:ext>
              </a:extLst>
            </p:cNvPr>
            <p:cNvSpPr/>
            <p:nvPr/>
          </p:nvSpPr>
          <p:spPr>
            <a:xfrm>
              <a:off x="819081" y="2692399"/>
              <a:ext cx="7216085" cy="3590640"/>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44B0E47-D5F1-0B99-0A8A-7DC567E55AB1}"/>
                </a:ext>
              </a:extLst>
            </p:cNvPr>
            <p:cNvSpPr/>
            <p:nvPr/>
          </p:nvSpPr>
          <p:spPr>
            <a:xfrm>
              <a:off x="819053" y="2700024"/>
              <a:ext cx="7216085" cy="3598265"/>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graph on a black background&#10;&#10;Description automatically generated">
            <a:extLst>
              <a:ext uri="{FF2B5EF4-FFF2-40B4-BE49-F238E27FC236}">
                <a16:creationId xmlns:a16="http://schemas.microsoft.com/office/drawing/2014/main" id="{ED2D1F57-BA21-FD9D-F506-BDD689ED3A9F}"/>
              </a:ext>
            </a:extLst>
          </p:cNvPr>
          <p:cNvPicPr>
            <a:picLocks noChangeAspect="1"/>
          </p:cNvPicPr>
          <p:nvPr/>
        </p:nvPicPr>
        <p:blipFill rotWithShape="1">
          <a:blip r:embed="rId3"/>
          <a:srcRect l="30622" t="33350" r="29042" b="23274"/>
          <a:stretch/>
        </p:blipFill>
        <p:spPr>
          <a:xfrm>
            <a:off x="1252779" y="2159225"/>
            <a:ext cx="6348632" cy="3840152"/>
          </a:xfrm>
          <a:prstGeom prst="rect">
            <a:avLst/>
          </a:prstGeom>
        </p:spPr>
      </p:pic>
      <p:sp>
        <p:nvSpPr>
          <p:cNvPr id="5" name="Rectangle 4">
            <a:extLst>
              <a:ext uri="{FF2B5EF4-FFF2-40B4-BE49-F238E27FC236}">
                <a16:creationId xmlns:a16="http://schemas.microsoft.com/office/drawing/2014/main" id="{8C596170-73AF-C798-40DD-B256B883D341}"/>
              </a:ext>
            </a:extLst>
          </p:cNvPr>
          <p:cNvSpPr/>
          <p:nvPr/>
        </p:nvSpPr>
        <p:spPr>
          <a:xfrm>
            <a:off x="4808668" y="2441986"/>
            <a:ext cx="75304" cy="154257"/>
          </a:xfrm>
          <a:prstGeom prst="rect">
            <a:avLst/>
          </a:prstGeom>
          <a:solidFill>
            <a:srgbClr val="F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line&#10;&#10;Description automatically generated">
            <a:extLst>
              <a:ext uri="{FF2B5EF4-FFF2-40B4-BE49-F238E27FC236}">
                <a16:creationId xmlns:a16="http://schemas.microsoft.com/office/drawing/2014/main" id="{821123DC-0F16-EC7B-F69A-EBE2F97DFBC4}"/>
              </a:ext>
            </a:extLst>
          </p:cNvPr>
          <p:cNvPicPr>
            <a:picLocks noChangeAspect="1"/>
          </p:cNvPicPr>
          <p:nvPr/>
        </p:nvPicPr>
        <p:blipFill rotWithShape="1">
          <a:blip r:embed="rId4"/>
          <a:srcRect t="45546" b="45360"/>
          <a:stretch/>
        </p:blipFill>
        <p:spPr>
          <a:xfrm>
            <a:off x="202224" y="1224521"/>
            <a:ext cx="7772400" cy="397581"/>
          </a:xfrm>
          <a:prstGeom prst="rect">
            <a:avLst/>
          </a:prstGeom>
        </p:spPr>
      </p:pic>
      <p:grpSp>
        <p:nvGrpSpPr>
          <p:cNvPr id="6" name="Group 5">
            <a:extLst>
              <a:ext uri="{FF2B5EF4-FFF2-40B4-BE49-F238E27FC236}">
                <a16:creationId xmlns:a16="http://schemas.microsoft.com/office/drawing/2014/main" id="{6217B6BE-2F32-D6FC-076F-EBD50178EE4E}"/>
              </a:ext>
            </a:extLst>
          </p:cNvPr>
          <p:cNvGrpSpPr/>
          <p:nvPr/>
        </p:nvGrpSpPr>
        <p:grpSpPr>
          <a:xfrm>
            <a:off x="4808668" y="2184357"/>
            <a:ext cx="1178475" cy="515257"/>
            <a:chOff x="983447" y="3333611"/>
            <a:chExt cx="7216086" cy="3598266"/>
          </a:xfrm>
          <a:effectLst/>
        </p:grpSpPr>
        <p:sp>
          <p:nvSpPr>
            <p:cNvPr id="11" name="Rounded Rectangle 10">
              <a:extLst>
                <a:ext uri="{FF2B5EF4-FFF2-40B4-BE49-F238E27FC236}">
                  <a16:creationId xmlns:a16="http://schemas.microsoft.com/office/drawing/2014/main" id="{ECBFC83B-32AB-7AC3-2E35-DE8E1516FD2B}"/>
                </a:ext>
              </a:extLst>
            </p:cNvPr>
            <p:cNvSpPr/>
            <p:nvPr/>
          </p:nvSpPr>
          <p:spPr>
            <a:xfrm>
              <a:off x="983447" y="3333611"/>
              <a:ext cx="7216086" cy="3598266"/>
            </a:xfrm>
            <a:prstGeom prst="roundRect">
              <a:avLst/>
            </a:prstGeom>
            <a:solidFill>
              <a:srgbClr val="E3EDF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E5DE04A-79D2-F1CB-F1F9-08DA0F5B879D}"/>
                </a:ext>
              </a:extLst>
            </p:cNvPr>
            <p:cNvSpPr/>
            <p:nvPr/>
          </p:nvSpPr>
          <p:spPr>
            <a:xfrm>
              <a:off x="983447" y="3337423"/>
              <a:ext cx="7216086" cy="3590640"/>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B39FA0A0-6CE3-E141-9D6D-48A217765BF9}"/>
                </a:ext>
              </a:extLst>
            </p:cNvPr>
            <p:cNvSpPr/>
            <p:nvPr/>
          </p:nvSpPr>
          <p:spPr>
            <a:xfrm>
              <a:off x="983450" y="3333611"/>
              <a:ext cx="7216083" cy="3598266"/>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63B6C8A-4EFE-369C-1133-615977A077D2}"/>
              </a:ext>
            </a:extLst>
          </p:cNvPr>
          <p:cNvSpPr txBox="1"/>
          <p:nvPr/>
        </p:nvSpPr>
        <p:spPr>
          <a:xfrm>
            <a:off x="5667825" y="5080164"/>
            <a:ext cx="243978" cy="477054"/>
          </a:xfrm>
          <a:prstGeom prst="rect">
            <a:avLst/>
          </a:prstGeom>
          <a:noFill/>
        </p:spPr>
        <p:txBody>
          <a:bodyPr wrap="none" rtlCol="0">
            <a:spAutoFit/>
          </a:bodyPr>
          <a:lstStyle/>
          <a:p>
            <a:r>
              <a:rPr lang="en-US" sz="1100" dirty="0">
                <a:solidFill>
                  <a:srgbClr val="CE539E"/>
                </a:solidFill>
                <a:highlight>
                  <a:srgbClr val="FFFFFF"/>
                </a:highlight>
                <a:latin typeface="Segoe UI" panose="020B0502040204020203" pitchFamily="34" charset="0"/>
              </a:rPr>
              <a:t>*</a:t>
            </a:r>
            <a:endParaRPr lang="en-US" sz="1100" dirty="0">
              <a:solidFill>
                <a:srgbClr val="CE539E"/>
              </a:solidFill>
            </a:endParaRPr>
          </a:p>
          <a:p>
            <a:endParaRPr lang="en-US" sz="1400" dirty="0">
              <a:solidFill>
                <a:srgbClr val="7030A0"/>
              </a:solidFill>
            </a:endParaRPr>
          </a:p>
        </p:txBody>
      </p:sp>
    </p:spTree>
    <p:extLst>
      <p:ext uri="{BB962C8B-B14F-4D97-AF65-F5344CB8AC3E}">
        <p14:creationId xmlns:p14="http://schemas.microsoft.com/office/powerpoint/2010/main" val="404793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E680-E5BA-15EB-423B-14DC76D23F76}"/>
              </a:ext>
            </a:extLst>
          </p:cNvPr>
          <p:cNvSpPr>
            <a:spLocks noGrp="1"/>
          </p:cNvSpPr>
          <p:nvPr>
            <p:ph type="title"/>
          </p:nvPr>
        </p:nvSpPr>
        <p:spPr/>
        <p:txBody>
          <a:bodyPr>
            <a:normAutofit/>
          </a:bodyPr>
          <a:lstStyle/>
          <a:p>
            <a:r>
              <a:rPr lang="en-US" sz="3200" i="1" dirty="0">
                <a:latin typeface="Verdana" panose="020B0604030504040204" pitchFamily="34" charset="0"/>
                <a:ea typeface="Verdana" panose="020B0604030504040204" pitchFamily="34" charset="0"/>
                <a:cs typeface="Verdana" panose="020B0604030504040204" pitchFamily="34" charset="0"/>
              </a:rPr>
              <a:t>Highly effective in protecting the lungs</a:t>
            </a:r>
          </a:p>
        </p:txBody>
      </p:sp>
      <p:sp>
        <p:nvSpPr>
          <p:cNvPr id="4" name="Slide Number Placeholder 3">
            <a:extLst>
              <a:ext uri="{FF2B5EF4-FFF2-40B4-BE49-F238E27FC236}">
                <a16:creationId xmlns:a16="http://schemas.microsoft.com/office/drawing/2014/main" id="{C8F98EE9-C064-B0D8-422A-F06EAAE60D78}"/>
              </a:ext>
            </a:extLst>
          </p:cNvPr>
          <p:cNvSpPr>
            <a:spLocks noGrp="1"/>
          </p:cNvSpPr>
          <p:nvPr>
            <p:ph type="sldNum" sz="quarter" idx="12"/>
          </p:nvPr>
        </p:nvSpPr>
        <p:spPr/>
        <p:txBody>
          <a:bodyPr/>
          <a:lstStyle/>
          <a:p>
            <a:fld id="{CDFA5352-EBB6-E74C-8D9B-1BA928739AC9}" type="slidenum">
              <a:rPr lang="en-US" smtClean="0"/>
              <a:pPr/>
              <a:t>7</a:t>
            </a:fld>
            <a:endParaRPr lang="en-US"/>
          </a:p>
        </p:txBody>
      </p:sp>
      <p:grpSp>
        <p:nvGrpSpPr>
          <p:cNvPr id="10" name="Group 9">
            <a:extLst>
              <a:ext uri="{FF2B5EF4-FFF2-40B4-BE49-F238E27FC236}">
                <a16:creationId xmlns:a16="http://schemas.microsoft.com/office/drawing/2014/main" id="{52F72359-276C-5A5B-5B7A-7EA21D547BFF}"/>
              </a:ext>
            </a:extLst>
          </p:cNvPr>
          <p:cNvGrpSpPr/>
          <p:nvPr/>
        </p:nvGrpSpPr>
        <p:grpSpPr>
          <a:xfrm>
            <a:off x="819053" y="2159540"/>
            <a:ext cx="7216114" cy="4062549"/>
            <a:chOff x="819053" y="2684773"/>
            <a:chExt cx="7216114" cy="3613516"/>
          </a:xfrm>
        </p:grpSpPr>
        <p:sp>
          <p:nvSpPr>
            <p:cNvPr id="12" name="Rounded Rectangle 11">
              <a:extLst>
                <a:ext uri="{FF2B5EF4-FFF2-40B4-BE49-F238E27FC236}">
                  <a16:creationId xmlns:a16="http://schemas.microsoft.com/office/drawing/2014/main" id="{75A4CB03-9476-9E62-8913-B2A077A37FD6}"/>
                </a:ext>
              </a:extLst>
            </p:cNvPr>
            <p:cNvSpPr/>
            <p:nvPr/>
          </p:nvSpPr>
          <p:spPr>
            <a:xfrm>
              <a:off x="819082" y="2684773"/>
              <a:ext cx="7216085" cy="3598266"/>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57A50D3-62B0-3A9E-C460-A4BBD21B86EB}"/>
                </a:ext>
              </a:extLst>
            </p:cNvPr>
            <p:cNvSpPr/>
            <p:nvPr/>
          </p:nvSpPr>
          <p:spPr>
            <a:xfrm>
              <a:off x="819081" y="2692399"/>
              <a:ext cx="7216085" cy="3590640"/>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18F1879-3500-DDB1-0600-1C2914F82185}"/>
                </a:ext>
              </a:extLst>
            </p:cNvPr>
            <p:cNvSpPr/>
            <p:nvPr/>
          </p:nvSpPr>
          <p:spPr>
            <a:xfrm>
              <a:off x="819053" y="2700024"/>
              <a:ext cx="7216085" cy="3598265"/>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screenshot of a graph&#10;&#10;Description automatically generated">
            <a:extLst>
              <a:ext uri="{FF2B5EF4-FFF2-40B4-BE49-F238E27FC236}">
                <a16:creationId xmlns:a16="http://schemas.microsoft.com/office/drawing/2014/main" id="{A474BBF6-646A-ECFE-40D6-088A568D5C2C}"/>
              </a:ext>
            </a:extLst>
          </p:cNvPr>
          <p:cNvPicPr>
            <a:picLocks noChangeAspect="1"/>
          </p:cNvPicPr>
          <p:nvPr/>
        </p:nvPicPr>
        <p:blipFill rotWithShape="1">
          <a:blip r:embed="rId3"/>
          <a:srcRect l="29288" t="32107" r="30101" b="21944"/>
          <a:stretch/>
        </p:blipFill>
        <p:spPr>
          <a:xfrm>
            <a:off x="1289154" y="2371989"/>
            <a:ext cx="5883712" cy="3744636"/>
          </a:xfrm>
          <a:prstGeom prst="rect">
            <a:avLst/>
          </a:prstGeom>
        </p:spPr>
      </p:pic>
      <p:sp>
        <p:nvSpPr>
          <p:cNvPr id="5" name="TextBox 4">
            <a:extLst>
              <a:ext uri="{FF2B5EF4-FFF2-40B4-BE49-F238E27FC236}">
                <a16:creationId xmlns:a16="http://schemas.microsoft.com/office/drawing/2014/main" id="{3AF5569E-6C4A-E82F-3F0C-7ED1CDAE9A31}"/>
              </a:ext>
            </a:extLst>
          </p:cNvPr>
          <p:cNvSpPr txBox="1"/>
          <p:nvPr/>
        </p:nvSpPr>
        <p:spPr>
          <a:xfrm>
            <a:off x="8496300" y="3164438"/>
            <a:ext cx="3260271" cy="1415772"/>
          </a:xfrm>
          <a:prstGeom prst="rect">
            <a:avLst/>
          </a:prstGeom>
          <a:noFill/>
        </p:spPr>
        <p:txBody>
          <a:bodyPr wrap="square" rtlCol="0">
            <a:spAutoFit/>
          </a:bodyPr>
          <a:lstStyle/>
          <a:p>
            <a:br>
              <a:rPr lang="en-US" dirty="0">
                <a:solidFill>
                  <a:schemeClr val="tx1">
                    <a:lumMod val="50000"/>
                    <a:lumOff val="50000"/>
                  </a:schemeClr>
                </a:solidFill>
                <a:effectLst/>
                <a:latin typeface="Arial" panose="020B0604020202020204" pitchFamily="34" charset="0"/>
                <a:cs typeface="Arial" panose="020B0604020202020204" pitchFamily="34" charset="0"/>
              </a:rPr>
            </a:br>
            <a:endParaRPr lang="en-US" sz="1000" dirty="0">
              <a:solidFill>
                <a:schemeClr val="tx1">
                  <a:lumMod val="50000"/>
                  <a:lumOff val="50000"/>
                </a:schemeClr>
              </a:solidFill>
              <a:effectLst/>
              <a:latin typeface="Arial" panose="020B0604020202020204" pitchFamily="34" charset="0"/>
              <a:cs typeface="Arial" panose="020B0604020202020204" pitchFamily="34" charset="0"/>
            </a:endParaRPr>
          </a:p>
          <a:p>
            <a:r>
              <a:rPr lang="en-US" sz="1000" dirty="0">
                <a:solidFill>
                  <a:schemeClr val="tx1">
                    <a:lumMod val="50000"/>
                    <a:lumOff val="50000"/>
                  </a:schemeClr>
                </a:solidFill>
                <a:effectLst/>
                <a:latin typeface="Arial" panose="020B0604020202020204" pitchFamily="34" charset="0"/>
                <a:cs typeface="Arial" panose="020B0604020202020204" pitchFamily="34" charset="0"/>
              </a:rPr>
              <a:t>* The standardized method of evaluating efficacy of   </a:t>
            </a:r>
            <a:br>
              <a:rPr lang="en-US" sz="1000" dirty="0">
                <a:solidFill>
                  <a:schemeClr val="tx1">
                    <a:lumMod val="50000"/>
                    <a:lumOff val="50000"/>
                  </a:schemeClr>
                </a:solidFill>
                <a:effectLst/>
                <a:latin typeface="Arial" panose="020B0604020202020204" pitchFamily="34" charset="0"/>
                <a:cs typeface="Arial" panose="020B0604020202020204" pitchFamily="34" charset="0"/>
              </a:rPr>
            </a:br>
            <a:r>
              <a:rPr lang="en-US" sz="1000" dirty="0">
                <a:solidFill>
                  <a:schemeClr val="tx1">
                    <a:lumMod val="50000"/>
                    <a:lumOff val="50000"/>
                  </a:schemeClr>
                </a:solidFill>
                <a:effectLst/>
                <a:latin typeface="Arial" panose="020B0604020202020204" pitchFamily="34" charset="0"/>
                <a:cs typeface="Arial" panose="020B0604020202020204" pitchFamily="34" charset="0"/>
              </a:rPr>
              <a:t>   canine influenza vaccines is based on lung lobe </a:t>
            </a:r>
            <a:br>
              <a:rPr lang="en-US" sz="1000" dirty="0">
                <a:solidFill>
                  <a:schemeClr val="tx1">
                    <a:lumMod val="50000"/>
                    <a:lumOff val="50000"/>
                  </a:schemeClr>
                </a:solidFill>
                <a:effectLst/>
                <a:latin typeface="Arial" panose="020B0604020202020204" pitchFamily="34" charset="0"/>
                <a:cs typeface="Arial" panose="020B0604020202020204" pitchFamily="34" charset="0"/>
              </a:rPr>
            </a:br>
            <a:r>
              <a:rPr lang="en-US" sz="1000" dirty="0">
                <a:solidFill>
                  <a:schemeClr val="tx1">
                    <a:lumMod val="50000"/>
                    <a:lumOff val="50000"/>
                  </a:schemeClr>
                </a:solidFill>
                <a:effectLst/>
                <a:latin typeface="Arial" panose="020B0604020202020204" pitchFamily="34" charset="0"/>
                <a:cs typeface="Arial" panose="020B0604020202020204" pitchFamily="34" charset="0"/>
              </a:rPr>
              <a:t>   consolidation.</a:t>
            </a:r>
            <a:r>
              <a:rPr lang="en-US" sz="1000" baseline="30000" dirty="0">
                <a:solidFill>
                  <a:schemeClr val="tx1">
                    <a:lumMod val="50000"/>
                    <a:lumOff val="50000"/>
                  </a:schemeClr>
                </a:solidFill>
                <a:effectLst/>
                <a:latin typeface="Arial" panose="020B0604020202020204" pitchFamily="34" charset="0"/>
                <a:cs typeface="Arial" panose="020B0604020202020204" pitchFamily="34" charset="0"/>
              </a:rPr>
              <a:t>2</a:t>
            </a:r>
            <a:r>
              <a:rPr lang="en-US" sz="1000" b="0" i="0" u="none" strike="noStrike" dirty="0">
                <a:solidFill>
                  <a:schemeClr val="tx1">
                    <a:lumMod val="50000"/>
                    <a:lumOff val="50000"/>
                  </a:schemeClr>
                </a:solidFill>
                <a:effectLst/>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r>
              <a:rPr lang="en-US" sz="1000" baseline="30000" dirty="0">
                <a:solidFill>
                  <a:schemeClr val="tx1">
                    <a:lumMod val="50000"/>
                    <a:lumOff val="50000"/>
                  </a:schemeClr>
                </a:solidFill>
                <a:effectLst/>
                <a:latin typeface="Arial" panose="020B0604020202020204" pitchFamily="34" charset="0"/>
                <a:cs typeface="Arial" panose="020B0604020202020204" pitchFamily="34" charset="0"/>
              </a:rPr>
              <a:t>†</a:t>
            </a:r>
            <a:r>
              <a:rPr lang="en-US" sz="1000" dirty="0">
                <a:solidFill>
                  <a:schemeClr val="tx1">
                    <a:lumMod val="50000"/>
                    <a:lumOff val="50000"/>
                  </a:schemeClr>
                </a:solidFill>
                <a:effectLst/>
                <a:latin typeface="Arial" panose="020B0604020202020204" pitchFamily="34" charset="0"/>
                <a:cs typeface="Arial" panose="020B0604020202020204" pitchFamily="34" charset="0"/>
              </a:rPr>
              <a:t> </a:t>
            </a:r>
            <a:r>
              <a:rPr lang="en-US" sz="1000" i="1" dirty="0">
                <a:solidFill>
                  <a:schemeClr val="tx1">
                    <a:lumMod val="50000"/>
                    <a:lumOff val="50000"/>
                  </a:schemeClr>
                </a:solidFill>
                <a:effectLst/>
                <a:latin typeface="Arial" panose="020B0604020202020204" pitchFamily="34" charset="0"/>
                <a:cs typeface="Arial" panose="020B0604020202020204" pitchFamily="34" charset="0"/>
              </a:rPr>
              <a:t>P</a:t>
            </a:r>
            <a:r>
              <a:rPr lang="en-US" sz="1000" dirty="0">
                <a:solidFill>
                  <a:schemeClr val="tx1">
                    <a:lumMod val="50000"/>
                    <a:lumOff val="50000"/>
                  </a:schemeClr>
                </a:solidFill>
                <a:effectLst/>
                <a:latin typeface="Arial" panose="020B0604020202020204" pitchFamily="34" charset="0"/>
                <a:cs typeface="Arial" panose="020B0604020202020204" pitchFamily="34" charset="0"/>
              </a:rPr>
              <a:t>&lt;0.0001 </a:t>
            </a:r>
          </a:p>
          <a:p>
            <a:endParaRPr lang="en-US" dirty="0"/>
          </a:p>
        </p:txBody>
      </p:sp>
      <p:sp>
        <p:nvSpPr>
          <p:cNvPr id="7" name="TextBox 6">
            <a:extLst>
              <a:ext uri="{FF2B5EF4-FFF2-40B4-BE49-F238E27FC236}">
                <a16:creationId xmlns:a16="http://schemas.microsoft.com/office/drawing/2014/main" id="{7155E9DB-F348-E637-8388-BDAF2B6B626F}"/>
              </a:ext>
            </a:extLst>
          </p:cNvPr>
          <p:cNvSpPr txBox="1"/>
          <p:nvPr/>
        </p:nvSpPr>
        <p:spPr>
          <a:xfrm>
            <a:off x="8496299" y="4432817"/>
            <a:ext cx="3260271" cy="1292662"/>
          </a:xfrm>
          <a:prstGeom prst="rect">
            <a:avLst/>
          </a:prstGeom>
          <a:noFill/>
        </p:spPr>
        <p:txBody>
          <a:bodyPr wrap="square" rtlCol="0">
            <a:spAutoFit/>
          </a:bodyPr>
          <a:lstStyle/>
          <a:p>
            <a:r>
              <a:rPr lang="en-US" sz="1000" b="1" dirty="0">
                <a:solidFill>
                  <a:schemeClr val="tx1">
                    <a:lumMod val="50000"/>
                    <a:lumOff val="50000"/>
                  </a:schemeClr>
                </a:solidFill>
                <a:effectLst/>
                <a:latin typeface="Arial" panose="020B0604020202020204" pitchFamily="34" charset="0"/>
                <a:cs typeface="Arial" panose="020B0604020202020204" pitchFamily="34" charset="0"/>
              </a:rPr>
              <a:t>Reference: 1. </a:t>
            </a:r>
            <a:r>
              <a:rPr lang="en-US" sz="1000" dirty="0">
                <a:solidFill>
                  <a:schemeClr val="tx1">
                    <a:lumMod val="50000"/>
                    <a:lumOff val="50000"/>
                  </a:schemeClr>
                </a:solidFill>
                <a:effectLst/>
                <a:latin typeface="Arial" panose="020B0604020202020204" pitchFamily="34" charset="0"/>
                <a:cs typeface="Arial" panose="020B0604020202020204" pitchFamily="34" charset="0"/>
              </a:rPr>
              <a:t>Data on file. Merck Animal Health. </a:t>
            </a:r>
          </a:p>
          <a:p>
            <a:r>
              <a:rPr lang="en-US" sz="1000" b="1" dirty="0">
                <a:solidFill>
                  <a:schemeClr val="tx1">
                    <a:lumMod val="50000"/>
                    <a:lumOff val="50000"/>
                  </a:schemeClr>
                </a:solidFill>
                <a:latin typeface="Arial" panose="020B0604020202020204" pitchFamily="34" charset="0"/>
                <a:cs typeface="Arial" panose="020B0604020202020204" pitchFamily="34" charset="0"/>
              </a:rPr>
              <a:t>2.</a:t>
            </a:r>
            <a:r>
              <a:rPr lang="en-US" sz="1000" dirty="0">
                <a:solidFill>
                  <a:schemeClr val="tx1">
                    <a:lumMod val="50000"/>
                    <a:lumOff val="50000"/>
                  </a:schemeClr>
                </a:solidFill>
                <a:latin typeface="Arial" panose="020B0604020202020204" pitchFamily="34" charset="0"/>
                <a:cs typeface="Arial" panose="020B0604020202020204" pitchFamily="34" charset="0"/>
              </a:rPr>
              <a:t> Deshpande MS, </a:t>
            </a:r>
            <a:r>
              <a:rPr lang="en-US" sz="1000" dirty="0" err="1">
                <a:solidFill>
                  <a:schemeClr val="tx1">
                    <a:lumMod val="50000"/>
                    <a:lumOff val="50000"/>
                  </a:schemeClr>
                </a:solidFill>
                <a:latin typeface="Arial" panose="020B0604020202020204" pitchFamily="34" charset="0"/>
                <a:cs typeface="Arial" panose="020B0604020202020204" pitchFamily="34" charset="0"/>
              </a:rPr>
              <a:t>Jirjis</a:t>
            </a:r>
            <a:r>
              <a:rPr lang="en-US" sz="1000" dirty="0">
                <a:solidFill>
                  <a:schemeClr val="tx1">
                    <a:lumMod val="50000"/>
                    <a:lumOff val="50000"/>
                  </a:schemeClr>
                </a:solidFill>
                <a:latin typeface="Arial" panose="020B0604020202020204" pitchFamily="34" charset="0"/>
                <a:cs typeface="Arial" panose="020B0604020202020204" pitchFamily="34" charset="0"/>
              </a:rPr>
              <a:t> FF, Tubbs AL, et al. Evaluation of the efficacy of a canine influenza virus (H3N8) vaccine in dogs following experimental challenge</a:t>
            </a:r>
            <a:r>
              <a:rPr lang="en-US" sz="1000" b="0" i="0" u="none" strike="noStrike" dirty="0">
                <a:solidFill>
                  <a:schemeClr val="tx1">
                    <a:lumMod val="50000"/>
                    <a:lumOff val="50000"/>
                  </a:schemeClr>
                </a:solidFill>
                <a:effectLst/>
                <a:latin typeface="Arial" panose="020B0604020202020204" pitchFamily="34" charset="0"/>
                <a:cs typeface="Arial" panose="020B0604020202020204" pitchFamily="34" charset="0"/>
              </a:rPr>
              <a:t>. </a:t>
            </a:r>
            <a:r>
              <a:rPr lang="en-US" sz="1000" b="0" i="1" u="none" strike="noStrike" dirty="0">
                <a:solidFill>
                  <a:schemeClr val="tx1">
                    <a:lumMod val="50000"/>
                    <a:lumOff val="50000"/>
                  </a:schemeClr>
                </a:solidFill>
                <a:effectLst/>
                <a:latin typeface="Arial" panose="020B0604020202020204" pitchFamily="34" charset="0"/>
                <a:cs typeface="Arial" panose="020B0604020202020204" pitchFamily="34" charset="0"/>
              </a:rPr>
              <a:t>Vet </a:t>
            </a:r>
            <a:r>
              <a:rPr lang="en-US" sz="1000" b="0" i="1" u="none" strike="noStrike" dirty="0" err="1">
                <a:solidFill>
                  <a:schemeClr val="tx1">
                    <a:lumMod val="50000"/>
                    <a:lumOff val="50000"/>
                  </a:schemeClr>
                </a:solidFill>
                <a:effectLst/>
                <a:latin typeface="Arial" panose="020B0604020202020204" pitchFamily="34" charset="0"/>
                <a:cs typeface="Arial" panose="020B0604020202020204" pitchFamily="34" charset="0"/>
              </a:rPr>
              <a:t>Therapeut</a:t>
            </a:r>
            <a:r>
              <a:rPr lang="en-US" sz="1000" b="0" i="0" u="none" strike="noStrike" dirty="0">
                <a:solidFill>
                  <a:schemeClr val="tx1">
                    <a:lumMod val="50000"/>
                    <a:lumOff val="50000"/>
                  </a:schemeClr>
                </a:solidFill>
                <a:effectLst/>
                <a:latin typeface="Arial" panose="020B0604020202020204" pitchFamily="34" charset="0"/>
                <a:cs typeface="Arial" panose="020B0604020202020204" pitchFamily="34" charset="0"/>
              </a:rPr>
              <a:t>. 2009;10(3):103-112.</a:t>
            </a:r>
          </a:p>
          <a:p>
            <a:r>
              <a:rPr lang="en-US" sz="1000" dirty="0">
                <a:solidFill>
                  <a:schemeClr val="tx1">
                    <a:lumMod val="50000"/>
                    <a:lumOff val="50000"/>
                  </a:schemeClr>
                </a:solidFill>
                <a:effectLst/>
                <a:latin typeface="Arial" panose="020B0604020202020204" pitchFamily="34" charset="0"/>
                <a:cs typeface="Arial" panose="020B0604020202020204" pitchFamily="34" charset="0"/>
              </a:rPr>
              <a:t> </a:t>
            </a:r>
          </a:p>
          <a:p>
            <a:endParaRPr lang="en-US" dirty="0"/>
          </a:p>
        </p:txBody>
      </p:sp>
      <p:sp>
        <p:nvSpPr>
          <p:cNvPr id="11" name="Rectangle 10">
            <a:extLst>
              <a:ext uri="{FF2B5EF4-FFF2-40B4-BE49-F238E27FC236}">
                <a16:creationId xmlns:a16="http://schemas.microsoft.com/office/drawing/2014/main" id="{7BDD4A47-E7C1-2737-691D-43546A45F42B}"/>
              </a:ext>
            </a:extLst>
          </p:cNvPr>
          <p:cNvSpPr/>
          <p:nvPr/>
        </p:nvSpPr>
        <p:spPr>
          <a:xfrm>
            <a:off x="4676889" y="2549561"/>
            <a:ext cx="79106" cy="154257"/>
          </a:xfrm>
          <a:prstGeom prst="rect">
            <a:avLst/>
          </a:prstGeom>
          <a:solidFill>
            <a:srgbClr val="F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blue line&#10;&#10;Description automatically generated">
            <a:extLst>
              <a:ext uri="{FF2B5EF4-FFF2-40B4-BE49-F238E27FC236}">
                <a16:creationId xmlns:a16="http://schemas.microsoft.com/office/drawing/2014/main" id="{4FB45F2E-6BBF-483D-AC59-C15FF3EAA826}"/>
              </a:ext>
            </a:extLst>
          </p:cNvPr>
          <p:cNvPicPr>
            <a:picLocks noChangeAspect="1"/>
          </p:cNvPicPr>
          <p:nvPr/>
        </p:nvPicPr>
        <p:blipFill rotWithShape="1">
          <a:blip r:embed="rId4"/>
          <a:srcRect t="45546" b="45360"/>
          <a:stretch/>
        </p:blipFill>
        <p:spPr>
          <a:xfrm>
            <a:off x="202224" y="1199807"/>
            <a:ext cx="7772400" cy="397581"/>
          </a:xfrm>
          <a:prstGeom prst="rect">
            <a:avLst/>
          </a:prstGeom>
        </p:spPr>
      </p:pic>
      <p:sp>
        <p:nvSpPr>
          <p:cNvPr id="8" name="TextBox 7">
            <a:extLst>
              <a:ext uri="{FF2B5EF4-FFF2-40B4-BE49-F238E27FC236}">
                <a16:creationId xmlns:a16="http://schemas.microsoft.com/office/drawing/2014/main" id="{99148650-51EF-FD70-28C6-5A2333F2AB54}"/>
              </a:ext>
            </a:extLst>
          </p:cNvPr>
          <p:cNvSpPr txBox="1"/>
          <p:nvPr/>
        </p:nvSpPr>
        <p:spPr>
          <a:xfrm>
            <a:off x="5568072" y="5312806"/>
            <a:ext cx="237566" cy="477054"/>
          </a:xfrm>
          <a:prstGeom prst="rect">
            <a:avLst/>
          </a:prstGeom>
          <a:noFill/>
        </p:spPr>
        <p:txBody>
          <a:bodyPr wrap="none" rtlCol="0">
            <a:spAutoFit/>
          </a:bodyPr>
          <a:lstStyle/>
          <a:p>
            <a:r>
              <a:rPr lang="en-US" sz="1100" b="0" i="0" u="none" strike="noStrike" dirty="0">
                <a:solidFill>
                  <a:srgbClr val="CE539E"/>
                </a:solidFill>
                <a:effectLst/>
                <a:highlight>
                  <a:srgbClr val="FFFFFF"/>
                </a:highlight>
                <a:latin typeface="Segoe UI" panose="020B0502040204020203" pitchFamily="34" charset="0"/>
              </a:rPr>
              <a:t>†</a:t>
            </a:r>
            <a:endParaRPr lang="en-US" sz="1100" dirty="0">
              <a:solidFill>
                <a:srgbClr val="CE539E"/>
              </a:solidFill>
            </a:endParaRPr>
          </a:p>
          <a:p>
            <a:endParaRPr lang="en-US" sz="1400" dirty="0">
              <a:solidFill>
                <a:srgbClr val="7030A0"/>
              </a:solidFill>
            </a:endParaRPr>
          </a:p>
        </p:txBody>
      </p:sp>
    </p:spTree>
    <p:extLst>
      <p:ext uri="{BB962C8B-B14F-4D97-AF65-F5344CB8AC3E}">
        <p14:creationId xmlns:p14="http://schemas.microsoft.com/office/powerpoint/2010/main" val="391689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3F61D59-D877-B487-F0B8-ABC454572D21}"/>
              </a:ext>
            </a:extLst>
          </p:cNvPr>
          <p:cNvSpPr/>
          <p:nvPr/>
        </p:nvSpPr>
        <p:spPr>
          <a:xfrm>
            <a:off x="599607" y="1799113"/>
            <a:ext cx="8464326" cy="4563603"/>
          </a:xfrm>
          <a:prstGeom prst="roundRect">
            <a:avLst/>
          </a:prstGeom>
          <a:solidFill>
            <a:srgbClr val="E3EDF8"/>
          </a:solidFill>
          <a:ln>
            <a:noFill/>
          </a:ln>
          <a:effectLst>
            <a:outerShdw blurRad="268625" dist="38100" dir="5866435" sx="98604" sy="98604" algn="tl" rotWithShape="0">
              <a:schemeClr val="bg2">
                <a:lumMod val="75000"/>
                <a:alpha val="9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CA46F03-0542-9C1B-47AE-55804AFACB64}"/>
              </a:ext>
            </a:extLst>
          </p:cNvPr>
          <p:cNvSpPr/>
          <p:nvPr/>
        </p:nvSpPr>
        <p:spPr>
          <a:xfrm>
            <a:off x="599606" y="1792747"/>
            <a:ext cx="8464326" cy="4563603"/>
          </a:xfrm>
          <a:prstGeom prst="roundRect">
            <a:avLst/>
          </a:prstGeom>
          <a:solidFill>
            <a:srgbClr val="FFFFFF">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aph on a black background&#10;&#10;Description automatically generated">
            <a:extLst>
              <a:ext uri="{FF2B5EF4-FFF2-40B4-BE49-F238E27FC236}">
                <a16:creationId xmlns:a16="http://schemas.microsoft.com/office/drawing/2014/main" id="{209B9DDE-CA5A-8AE4-87BE-86D5E5BDF3C7}"/>
              </a:ext>
            </a:extLst>
          </p:cNvPr>
          <p:cNvPicPr>
            <a:picLocks noChangeAspect="1"/>
          </p:cNvPicPr>
          <p:nvPr/>
        </p:nvPicPr>
        <p:blipFill rotWithShape="1">
          <a:blip r:embed="rId3"/>
          <a:srcRect l="1" t="-2" r="25313" b="21845"/>
          <a:stretch/>
        </p:blipFill>
        <p:spPr>
          <a:xfrm>
            <a:off x="-3721608" y="-1115568"/>
            <a:ext cx="12893040" cy="7589520"/>
          </a:xfrm>
          <a:prstGeom prst="rect">
            <a:avLst/>
          </a:prstGeom>
        </p:spPr>
      </p:pic>
      <p:sp>
        <p:nvSpPr>
          <p:cNvPr id="4" name="Slide Number Placeholder 3">
            <a:extLst>
              <a:ext uri="{FF2B5EF4-FFF2-40B4-BE49-F238E27FC236}">
                <a16:creationId xmlns:a16="http://schemas.microsoft.com/office/drawing/2014/main" id="{44639FCE-C273-DD21-0399-D265F43B6E38}"/>
              </a:ext>
            </a:extLst>
          </p:cNvPr>
          <p:cNvSpPr>
            <a:spLocks noGrp="1"/>
          </p:cNvSpPr>
          <p:nvPr>
            <p:ph type="sldNum" sz="quarter" idx="12"/>
          </p:nvPr>
        </p:nvSpPr>
        <p:spPr/>
        <p:txBody>
          <a:bodyPr/>
          <a:lstStyle/>
          <a:p>
            <a:fld id="{CDFA5352-EBB6-E74C-8D9B-1BA928739AC9}" type="slidenum">
              <a:rPr lang="en-US" smtClean="0"/>
              <a:pPr/>
              <a:t>8</a:t>
            </a:fld>
            <a:endParaRPr lang="en-US"/>
          </a:p>
        </p:txBody>
      </p:sp>
      <p:sp>
        <p:nvSpPr>
          <p:cNvPr id="7" name="Title 1">
            <a:extLst>
              <a:ext uri="{FF2B5EF4-FFF2-40B4-BE49-F238E27FC236}">
                <a16:creationId xmlns:a16="http://schemas.microsoft.com/office/drawing/2014/main" id="{D5619464-98DC-A119-028A-7BEA6D63B85C}"/>
              </a:ext>
            </a:extLst>
          </p:cNvPr>
          <p:cNvSpPr>
            <a:spLocks noGrp="1"/>
          </p:cNvSpPr>
          <p:nvPr>
            <p:ph type="title"/>
          </p:nvPr>
        </p:nvSpPr>
        <p:spPr>
          <a:xfrm>
            <a:off x="831751" y="347673"/>
            <a:ext cx="7142873" cy="1325563"/>
          </a:xfrm>
        </p:spPr>
        <p:txBody>
          <a:bodyPr>
            <a:normAutofit/>
          </a:bodyPr>
          <a:lstStyle/>
          <a:p>
            <a:r>
              <a:rPr lang="en-US" sz="3200" i="1" dirty="0">
                <a:latin typeface="Verdana" panose="020B0604030504040204" pitchFamily="34" charset="0"/>
                <a:ea typeface="Verdana" panose="020B0604030504040204" pitchFamily="34" charset="0"/>
                <a:cs typeface="Verdana" panose="020B0604030504040204" pitchFamily="34" charset="0"/>
              </a:rPr>
              <a:t>Duration and amount of viral shedding significantly reduced</a:t>
            </a:r>
            <a:r>
              <a:rPr lang="en-US" sz="3200" i="1" baseline="30000" dirty="0">
                <a:latin typeface="Verdana" panose="020B0604030504040204" pitchFamily="34" charset="0"/>
                <a:ea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9FFEC9BA-81FA-0187-D8E8-E6ACD33471B7}"/>
              </a:ext>
            </a:extLst>
          </p:cNvPr>
          <p:cNvSpPr txBox="1"/>
          <p:nvPr/>
        </p:nvSpPr>
        <p:spPr>
          <a:xfrm>
            <a:off x="9442540" y="4811831"/>
            <a:ext cx="2713850" cy="707886"/>
          </a:xfrm>
          <a:prstGeom prst="rect">
            <a:avLst/>
          </a:prstGeom>
          <a:noFill/>
        </p:spPr>
        <p:txBody>
          <a:bodyPr wrap="square" rtlCol="0">
            <a:spAutoFit/>
          </a:bodyPr>
          <a:lstStyle/>
          <a:p>
            <a:pPr marL="0" indent="0">
              <a:buNone/>
            </a:pPr>
            <a:r>
              <a:rPr lang="en-US" sz="800" dirty="0">
                <a:solidFill>
                  <a:schemeClr val="tx1">
                    <a:lumMod val="50000"/>
                    <a:lumOff val="50000"/>
                  </a:schemeClr>
                </a:solidFill>
                <a:latin typeface="Arial" panose="020B0604020202020204" pitchFamily="34" charset="0"/>
                <a:cs typeface="Arial" panose="020B0604020202020204" pitchFamily="34" charset="0"/>
              </a:rPr>
              <a:t>* Overall duration of viral shedding and magnitude </a:t>
            </a:r>
            <a:br>
              <a:rPr lang="en-US" sz="800" dirty="0">
                <a:solidFill>
                  <a:schemeClr val="tx1">
                    <a:lumMod val="50000"/>
                    <a:lumOff val="50000"/>
                  </a:schemeClr>
                </a:solidFill>
                <a:latin typeface="Arial" panose="020B0604020202020204" pitchFamily="34" charset="0"/>
                <a:cs typeface="Arial" panose="020B0604020202020204" pitchFamily="34" charset="0"/>
              </a:rPr>
            </a:br>
            <a:r>
              <a:rPr lang="en-US" sz="800" dirty="0">
                <a:solidFill>
                  <a:schemeClr val="tx1">
                    <a:lumMod val="50000"/>
                    <a:lumOff val="50000"/>
                  </a:schemeClr>
                </a:solidFill>
                <a:latin typeface="Arial" panose="020B0604020202020204" pitchFamily="34" charset="0"/>
                <a:cs typeface="Arial" panose="020B0604020202020204" pitchFamily="34" charset="0"/>
              </a:rPr>
              <a:t>   of viral shedding – </a:t>
            </a:r>
            <a:r>
              <a:rPr lang="en-US" sz="800" i="1" dirty="0">
                <a:solidFill>
                  <a:schemeClr val="tx1">
                    <a:lumMod val="50000"/>
                    <a:lumOff val="50000"/>
                  </a:schemeClr>
                </a:solidFill>
                <a:latin typeface="Arial" panose="020B0604020202020204" pitchFamily="34" charset="0"/>
                <a:cs typeface="Arial" panose="020B0604020202020204" pitchFamily="34" charset="0"/>
              </a:rPr>
              <a:t>P</a:t>
            </a:r>
            <a:r>
              <a:rPr lang="en-US" sz="800" dirty="0">
                <a:solidFill>
                  <a:schemeClr val="tx1">
                    <a:lumMod val="50000"/>
                    <a:lumOff val="50000"/>
                  </a:schemeClr>
                </a:solidFill>
                <a:latin typeface="Arial" panose="020B0604020202020204" pitchFamily="34" charset="0"/>
                <a:cs typeface="Arial" panose="020B0604020202020204" pitchFamily="34" charset="0"/>
              </a:rPr>
              <a:t>&lt;0.0001</a:t>
            </a:r>
          </a:p>
          <a:p>
            <a:pPr marL="0" indent="0">
              <a:buNone/>
            </a:pPr>
            <a:r>
              <a:rPr lang="en-US" sz="800" baseline="30000" dirty="0">
                <a:solidFill>
                  <a:schemeClr val="tx1">
                    <a:lumMod val="50000"/>
                    <a:lumOff val="50000"/>
                  </a:schemeClr>
                </a:solidFill>
                <a:latin typeface="Arial" panose="020B0604020202020204" pitchFamily="34" charset="0"/>
                <a:cs typeface="Arial" panose="020B0604020202020204" pitchFamily="34" charset="0"/>
              </a:rPr>
              <a:t>†</a:t>
            </a:r>
            <a:r>
              <a:rPr lang="en-US" sz="800" dirty="0">
                <a:solidFill>
                  <a:schemeClr val="tx1">
                    <a:lumMod val="50000"/>
                    <a:lumOff val="50000"/>
                  </a:schemeClr>
                </a:solidFill>
                <a:latin typeface="Arial" panose="020B0604020202020204" pitchFamily="34" charset="0"/>
                <a:cs typeface="Arial" panose="020B0604020202020204" pitchFamily="34" charset="0"/>
              </a:rPr>
              <a:t> Magnitude of viral shedding on Day 1 – </a:t>
            </a:r>
            <a:r>
              <a:rPr lang="en-US" sz="800" i="1" dirty="0">
                <a:solidFill>
                  <a:schemeClr val="tx1">
                    <a:lumMod val="50000"/>
                    <a:lumOff val="50000"/>
                  </a:schemeClr>
                </a:solidFill>
                <a:latin typeface="Arial" panose="020B0604020202020204" pitchFamily="34" charset="0"/>
                <a:cs typeface="Arial" panose="020B0604020202020204" pitchFamily="34" charset="0"/>
              </a:rPr>
              <a:t>P</a:t>
            </a:r>
            <a:r>
              <a:rPr lang="en-US" sz="800" dirty="0">
                <a:solidFill>
                  <a:schemeClr val="tx1">
                    <a:lumMod val="50000"/>
                    <a:lumOff val="50000"/>
                  </a:schemeClr>
                </a:solidFill>
                <a:latin typeface="Arial" panose="020B0604020202020204" pitchFamily="34" charset="0"/>
                <a:cs typeface="Arial" panose="020B0604020202020204" pitchFamily="34" charset="0"/>
              </a:rPr>
              <a:t>=0.0001</a:t>
            </a:r>
          </a:p>
          <a:p>
            <a:endParaRPr lang="en-US" sz="800" dirty="0">
              <a:solidFill>
                <a:schemeClr val="tx1">
                  <a:lumMod val="50000"/>
                  <a:lumOff val="50000"/>
                </a:schemeClr>
              </a:solidFill>
              <a:latin typeface="Arial" panose="020B0604020202020204" pitchFamily="34" charset="0"/>
              <a:cs typeface="Arial" panose="020B0604020202020204" pitchFamily="34" charset="0"/>
            </a:endParaRPr>
          </a:p>
          <a:p>
            <a:r>
              <a:rPr lang="en-US" sz="800" b="1" dirty="0">
                <a:solidFill>
                  <a:schemeClr val="tx1">
                    <a:lumMod val="50000"/>
                    <a:lumOff val="50000"/>
                  </a:schemeClr>
                </a:solidFill>
                <a:latin typeface="Arial" panose="020B0604020202020204" pitchFamily="34" charset="0"/>
                <a:cs typeface="Arial" panose="020B0604020202020204" pitchFamily="34" charset="0"/>
              </a:rPr>
              <a:t>Reference: 1. </a:t>
            </a:r>
            <a:r>
              <a:rPr lang="en-US" sz="800" dirty="0">
                <a:solidFill>
                  <a:schemeClr val="tx1">
                    <a:lumMod val="50000"/>
                    <a:lumOff val="50000"/>
                  </a:schemeClr>
                </a:solidFill>
                <a:latin typeface="Arial" panose="020B0604020202020204" pitchFamily="34" charset="0"/>
                <a:cs typeface="Arial" panose="020B0604020202020204" pitchFamily="34" charset="0"/>
              </a:rPr>
              <a:t>Data on file. Merck Animal Health.</a:t>
            </a:r>
          </a:p>
        </p:txBody>
      </p:sp>
      <p:pic>
        <p:nvPicPr>
          <p:cNvPr id="15" name="Picture 14" descr="A black background with blue line&#10;&#10;Description automatically generated">
            <a:extLst>
              <a:ext uri="{FF2B5EF4-FFF2-40B4-BE49-F238E27FC236}">
                <a16:creationId xmlns:a16="http://schemas.microsoft.com/office/drawing/2014/main" id="{A64A390B-B378-930D-510D-086FDB0135B1}"/>
              </a:ext>
            </a:extLst>
          </p:cNvPr>
          <p:cNvPicPr>
            <a:picLocks noChangeAspect="1"/>
          </p:cNvPicPr>
          <p:nvPr/>
        </p:nvPicPr>
        <p:blipFill rotWithShape="1">
          <a:blip r:embed="rId4"/>
          <a:srcRect t="45817" b="45430"/>
          <a:stretch/>
        </p:blipFill>
        <p:spPr>
          <a:xfrm>
            <a:off x="202224" y="1398524"/>
            <a:ext cx="7772400" cy="382674"/>
          </a:xfrm>
          <a:prstGeom prst="rect">
            <a:avLst/>
          </a:prstGeom>
        </p:spPr>
      </p:pic>
      <p:pic>
        <p:nvPicPr>
          <p:cNvPr id="6" name="Picture 5" descr="A blue circle with a black background&#10;&#10;Description automatically generated">
            <a:extLst>
              <a:ext uri="{FF2B5EF4-FFF2-40B4-BE49-F238E27FC236}">
                <a16:creationId xmlns:a16="http://schemas.microsoft.com/office/drawing/2014/main" id="{D93082C8-2E94-893B-BD60-F44AC59F1F2D}"/>
              </a:ext>
            </a:extLst>
          </p:cNvPr>
          <p:cNvPicPr>
            <a:picLocks noChangeAspect="1"/>
          </p:cNvPicPr>
          <p:nvPr/>
        </p:nvPicPr>
        <p:blipFill rotWithShape="1">
          <a:blip r:embed="rId5"/>
          <a:srcRect l="41457" t="34418" r="41747" b="35642"/>
          <a:stretch/>
        </p:blipFill>
        <p:spPr>
          <a:xfrm>
            <a:off x="6977806" y="1517145"/>
            <a:ext cx="2362515" cy="2368861"/>
          </a:xfrm>
          <a:prstGeom prst="rect">
            <a:avLst/>
          </a:prstGeom>
        </p:spPr>
      </p:pic>
      <p:sp>
        <p:nvSpPr>
          <p:cNvPr id="10" name="TextBox 9">
            <a:extLst>
              <a:ext uri="{FF2B5EF4-FFF2-40B4-BE49-F238E27FC236}">
                <a16:creationId xmlns:a16="http://schemas.microsoft.com/office/drawing/2014/main" id="{1E162913-F974-A490-1E14-79870CE7E749}"/>
              </a:ext>
            </a:extLst>
          </p:cNvPr>
          <p:cNvSpPr txBox="1"/>
          <p:nvPr/>
        </p:nvSpPr>
        <p:spPr>
          <a:xfrm>
            <a:off x="7258978" y="2062530"/>
            <a:ext cx="1800173" cy="1323439"/>
          </a:xfrm>
          <a:prstGeom prst="rect">
            <a:avLst/>
          </a:prstGeom>
          <a:noFill/>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Decreased shedding reduces the opportunity for CIV to infect other dogs.</a:t>
            </a:r>
          </a:p>
        </p:txBody>
      </p:sp>
    </p:spTree>
    <p:extLst>
      <p:ext uri="{BB962C8B-B14F-4D97-AF65-F5344CB8AC3E}">
        <p14:creationId xmlns:p14="http://schemas.microsoft.com/office/powerpoint/2010/main" val="334541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C889-A3C2-1ADE-1C2C-E7A1342A7CD5}"/>
              </a:ext>
            </a:extLst>
          </p:cNvPr>
          <p:cNvSpPr>
            <a:spLocks noGrp="1"/>
          </p:cNvSpPr>
          <p:nvPr>
            <p:ph type="title"/>
          </p:nvPr>
        </p:nvSpPr>
        <p:spPr>
          <a:xfrm>
            <a:off x="822960" y="541266"/>
            <a:ext cx="5475427" cy="1325563"/>
          </a:xfrm>
        </p:spPr>
        <p:txBody>
          <a:bodyPr>
            <a:normAutofit/>
          </a:bodyPr>
          <a:lstStyle/>
          <a:p>
            <a:r>
              <a:rPr lang="en-US" sz="3200" i="1">
                <a:latin typeface="Verdana" panose="020B0604030504040204" pitchFamily="34" charset="0"/>
                <a:ea typeface="Verdana" panose="020B0604030504040204" pitchFamily="34" charset="0"/>
                <a:cs typeface="Verdana" panose="020B0604030504040204" pitchFamily="34" charset="0"/>
              </a:rPr>
              <a:t>Demonstrated safety under field conditions</a:t>
            </a:r>
          </a:p>
        </p:txBody>
      </p:sp>
      <p:sp>
        <p:nvSpPr>
          <p:cNvPr id="3" name="Content Placeholder 2">
            <a:extLst>
              <a:ext uri="{FF2B5EF4-FFF2-40B4-BE49-F238E27FC236}">
                <a16:creationId xmlns:a16="http://schemas.microsoft.com/office/drawing/2014/main" id="{9657838D-2078-C0B9-EEBA-314394DDA04A}"/>
              </a:ext>
            </a:extLst>
          </p:cNvPr>
          <p:cNvSpPr>
            <a:spLocks noGrp="1"/>
          </p:cNvSpPr>
          <p:nvPr>
            <p:ph idx="1"/>
          </p:nvPr>
        </p:nvSpPr>
        <p:spPr>
          <a:xfrm>
            <a:off x="822960" y="2422999"/>
            <a:ext cx="5081451" cy="4135664"/>
          </a:xfrm>
        </p:spPr>
        <p:txBody>
          <a:bodyPr>
            <a:normAutofit/>
          </a:bodyPr>
          <a:lstStyle/>
          <a:p>
            <a:pPr marL="0" indent="0">
              <a:lnSpc>
                <a:spcPct val="100000"/>
              </a:lnSpc>
              <a:spcBef>
                <a:spcPts val="2200"/>
              </a:spcBef>
              <a:buNone/>
            </a:pPr>
            <a:r>
              <a:rPr lang="en-US" sz="1800" dirty="0">
                <a:solidFill>
                  <a:schemeClr val="tx1">
                    <a:lumMod val="85000"/>
                    <a:lumOff val="15000"/>
                    <a:alpha val="89804"/>
                  </a:schemeClr>
                </a:solidFill>
              </a:rPr>
              <a:t>Proven safe across a variety of breeds and ages in a field safety study</a:t>
            </a:r>
            <a:r>
              <a:rPr lang="en-US" sz="1800" baseline="30000" dirty="0">
                <a:solidFill>
                  <a:schemeClr val="tx1">
                    <a:lumMod val="85000"/>
                    <a:lumOff val="15000"/>
                    <a:alpha val="89804"/>
                  </a:schemeClr>
                </a:solidFill>
              </a:rPr>
              <a:t>1</a:t>
            </a:r>
          </a:p>
          <a:p>
            <a:pPr>
              <a:lnSpc>
                <a:spcPct val="100000"/>
              </a:lnSpc>
              <a:spcBef>
                <a:spcPts val="2200"/>
              </a:spcBef>
            </a:pPr>
            <a:r>
              <a:rPr lang="en-US" sz="1800" dirty="0">
                <a:solidFill>
                  <a:schemeClr val="tx1">
                    <a:lumMod val="85000"/>
                    <a:lumOff val="15000"/>
                    <a:alpha val="89804"/>
                  </a:schemeClr>
                </a:solidFill>
              </a:rPr>
              <a:t>  1,301 doses administered to 654 dogs of  </a:t>
            </a:r>
            <a:br>
              <a:rPr lang="en-US" sz="1800" dirty="0">
                <a:solidFill>
                  <a:schemeClr val="tx1">
                    <a:lumMod val="85000"/>
                    <a:lumOff val="15000"/>
                    <a:alpha val="89804"/>
                  </a:schemeClr>
                </a:solidFill>
              </a:rPr>
            </a:br>
            <a:r>
              <a:rPr lang="en-US" sz="1800" dirty="0">
                <a:solidFill>
                  <a:schemeClr val="tx1">
                    <a:lumMod val="85000"/>
                    <a:lumOff val="15000"/>
                    <a:alpha val="89804"/>
                  </a:schemeClr>
                </a:solidFill>
              </a:rPr>
              <a:t>  various breeds</a:t>
            </a:r>
          </a:p>
          <a:p>
            <a:pPr>
              <a:lnSpc>
                <a:spcPct val="150000"/>
              </a:lnSpc>
              <a:spcBef>
                <a:spcPts val="2200"/>
              </a:spcBef>
            </a:pPr>
            <a:r>
              <a:rPr lang="en-US" sz="1800" dirty="0">
                <a:solidFill>
                  <a:schemeClr val="tx1">
                    <a:lumMod val="85000"/>
                    <a:lumOff val="15000"/>
                    <a:alpha val="89804"/>
                  </a:schemeClr>
                </a:solidFill>
              </a:rPr>
              <a:t>  Dogs ranged in age from 8 weeks to 15 years</a:t>
            </a:r>
          </a:p>
          <a:p>
            <a:pPr>
              <a:lnSpc>
                <a:spcPct val="100000"/>
              </a:lnSpc>
              <a:spcBef>
                <a:spcPts val="2200"/>
              </a:spcBef>
            </a:pPr>
            <a:r>
              <a:rPr lang="en-US" sz="1800" dirty="0">
                <a:solidFill>
                  <a:schemeClr val="tx1">
                    <a:lumMod val="85000"/>
                    <a:lumOff val="15000"/>
                    <a:alpha val="89804"/>
                  </a:schemeClr>
                </a:solidFill>
              </a:rPr>
              <a:t>  Lethargy was the most common adverse </a:t>
            </a:r>
            <a:br>
              <a:rPr lang="en-US" sz="1800" dirty="0">
                <a:solidFill>
                  <a:schemeClr val="tx1">
                    <a:lumMod val="85000"/>
                    <a:lumOff val="15000"/>
                    <a:alpha val="89804"/>
                  </a:schemeClr>
                </a:solidFill>
              </a:rPr>
            </a:br>
            <a:r>
              <a:rPr lang="en-US" sz="1800" dirty="0">
                <a:solidFill>
                  <a:schemeClr val="tx1">
                    <a:lumMod val="85000"/>
                    <a:lumOff val="15000"/>
                    <a:alpha val="89804"/>
                  </a:schemeClr>
                </a:solidFill>
              </a:rPr>
              <a:t>  event (1.6%)</a:t>
            </a:r>
          </a:p>
        </p:txBody>
      </p:sp>
      <p:sp>
        <p:nvSpPr>
          <p:cNvPr id="4" name="Slide Number Placeholder 3">
            <a:extLst>
              <a:ext uri="{FF2B5EF4-FFF2-40B4-BE49-F238E27FC236}">
                <a16:creationId xmlns:a16="http://schemas.microsoft.com/office/drawing/2014/main" id="{44639FCE-C273-DD21-0399-D265F43B6E38}"/>
              </a:ext>
            </a:extLst>
          </p:cNvPr>
          <p:cNvSpPr>
            <a:spLocks noGrp="1"/>
          </p:cNvSpPr>
          <p:nvPr>
            <p:ph type="sldNum" sz="quarter" idx="12"/>
          </p:nvPr>
        </p:nvSpPr>
        <p:spPr/>
        <p:txBody>
          <a:bodyPr/>
          <a:lstStyle/>
          <a:p>
            <a:fld id="{CDFA5352-EBB6-E74C-8D9B-1BA928739AC9}" type="slidenum">
              <a:rPr lang="en-US" smtClean="0"/>
              <a:pPr/>
              <a:t>9</a:t>
            </a:fld>
            <a:endParaRPr lang="en-US"/>
          </a:p>
        </p:txBody>
      </p:sp>
      <p:sp>
        <p:nvSpPr>
          <p:cNvPr id="5" name="TextBox 4">
            <a:extLst>
              <a:ext uri="{FF2B5EF4-FFF2-40B4-BE49-F238E27FC236}">
                <a16:creationId xmlns:a16="http://schemas.microsoft.com/office/drawing/2014/main" id="{EE7BF33C-3239-5666-CCB8-FC5EF0C39124}"/>
              </a:ext>
            </a:extLst>
          </p:cNvPr>
          <p:cNvSpPr txBox="1"/>
          <p:nvPr/>
        </p:nvSpPr>
        <p:spPr>
          <a:xfrm>
            <a:off x="822960" y="6373100"/>
            <a:ext cx="10783957" cy="461665"/>
          </a:xfrm>
          <a:prstGeom prst="rect">
            <a:avLst/>
          </a:prstGeom>
          <a:noFill/>
        </p:spPr>
        <p:txBody>
          <a:bodyPr wrap="square" rtlCol="0">
            <a:spAutoFit/>
          </a:bodyPr>
          <a:lstStyle/>
          <a:p>
            <a:pPr marL="0" indent="0">
              <a:buNone/>
            </a:pPr>
            <a:r>
              <a:rPr lang="en-US" sz="800" b="1">
                <a:solidFill>
                  <a:schemeClr val="tx1">
                    <a:lumMod val="50000"/>
                    <a:lumOff val="50000"/>
                  </a:schemeClr>
                </a:solidFill>
                <a:latin typeface="Arial" panose="020B0604020202020204" pitchFamily="34" charset="0"/>
                <a:cs typeface="Arial" panose="020B0604020202020204" pitchFamily="34" charset="0"/>
              </a:rPr>
              <a:t>Reference: 1. </a:t>
            </a:r>
            <a:r>
              <a:rPr lang="en-US" sz="800">
                <a:solidFill>
                  <a:schemeClr val="tx1">
                    <a:lumMod val="50000"/>
                    <a:lumOff val="50000"/>
                  </a:schemeClr>
                </a:solidFill>
                <a:latin typeface="Arial" panose="020B0604020202020204" pitchFamily="34" charset="0"/>
                <a:cs typeface="Arial" panose="020B0604020202020204" pitchFamily="34" charset="0"/>
              </a:rPr>
              <a:t>Data on file. Merck Animal Health.</a:t>
            </a:r>
          </a:p>
          <a:p>
            <a:pPr marL="0" indent="0">
              <a:buNone/>
            </a:pPr>
            <a:endParaRPr lang="en-US" sz="800">
              <a:solidFill>
                <a:schemeClr val="tx1">
                  <a:lumMod val="50000"/>
                  <a:lumOff val="50000"/>
                </a:schemeClr>
              </a:solidFill>
              <a:latin typeface="Arial" panose="020B0604020202020204" pitchFamily="34" charset="0"/>
              <a:cs typeface="Arial" panose="020B0604020202020204" pitchFamily="34" charset="0"/>
            </a:endParaRPr>
          </a:p>
          <a:p>
            <a:endParaRPr lang="en-US" sz="800">
              <a:solidFill>
                <a:schemeClr val="tx1">
                  <a:lumMod val="50000"/>
                  <a:lumOff val="50000"/>
                </a:schemeClr>
              </a:solidFill>
              <a:latin typeface="Arial" panose="020B0604020202020204" pitchFamily="34" charset="0"/>
              <a:cs typeface="Arial" panose="020B0604020202020204" pitchFamily="34" charset="0"/>
            </a:endParaRPr>
          </a:p>
        </p:txBody>
      </p:sp>
      <p:pic>
        <p:nvPicPr>
          <p:cNvPr id="6" name="Picture 5" descr="A black background with blue line&#10;&#10;Description automatically generated">
            <a:extLst>
              <a:ext uri="{FF2B5EF4-FFF2-40B4-BE49-F238E27FC236}">
                <a16:creationId xmlns:a16="http://schemas.microsoft.com/office/drawing/2014/main" id="{8807BDE1-70AE-347E-0CAD-F218FB879F29}"/>
              </a:ext>
            </a:extLst>
          </p:cNvPr>
          <p:cNvPicPr>
            <a:picLocks noChangeAspect="1"/>
          </p:cNvPicPr>
          <p:nvPr/>
        </p:nvPicPr>
        <p:blipFill rotWithShape="1">
          <a:blip r:embed="rId3"/>
          <a:srcRect t="44200" b="44639"/>
          <a:stretch/>
        </p:blipFill>
        <p:spPr>
          <a:xfrm>
            <a:off x="202224" y="1648577"/>
            <a:ext cx="7772400" cy="487962"/>
          </a:xfrm>
          <a:prstGeom prst="rect">
            <a:avLst/>
          </a:prstGeom>
        </p:spPr>
      </p:pic>
      <p:pic>
        <p:nvPicPr>
          <p:cNvPr id="7" name="Picture 6" descr="A blue circle with a check mark in it&#10;&#10;Description automatically generated">
            <a:extLst>
              <a:ext uri="{FF2B5EF4-FFF2-40B4-BE49-F238E27FC236}">
                <a16:creationId xmlns:a16="http://schemas.microsoft.com/office/drawing/2014/main" id="{6798D86C-C57A-D18C-C587-1811F70375DC}"/>
              </a:ext>
            </a:extLst>
          </p:cNvPr>
          <p:cNvPicPr>
            <a:picLocks noChangeAspect="1"/>
          </p:cNvPicPr>
          <p:nvPr/>
        </p:nvPicPr>
        <p:blipFill rotWithShape="1">
          <a:blip r:embed="rId4"/>
          <a:srcRect l="42752" t="34018" r="43067" b="37337"/>
          <a:stretch/>
        </p:blipFill>
        <p:spPr>
          <a:xfrm>
            <a:off x="714101" y="3159630"/>
            <a:ext cx="391888" cy="445277"/>
          </a:xfrm>
          <a:prstGeom prst="rect">
            <a:avLst/>
          </a:prstGeom>
        </p:spPr>
      </p:pic>
      <p:pic>
        <p:nvPicPr>
          <p:cNvPr id="14" name="Picture 13" descr="A close-up of a molecule&#10;&#10;Description automatically generated">
            <a:extLst>
              <a:ext uri="{FF2B5EF4-FFF2-40B4-BE49-F238E27FC236}">
                <a16:creationId xmlns:a16="http://schemas.microsoft.com/office/drawing/2014/main" id="{47E4D123-5A59-A505-5093-26B1D2AE9F93}"/>
              </a:ext>
            </a:extLst>
          </p:cNvPr>
          <p:cNvPicPr>
            <a:picLocks noChangeAspect="1"/>
          </p:cNvPicPr>
          <p:nvPr/>
        </p:nvPicPr>
        <p:blipFill>
          <a:blip r:embed="rId5">
            <a:alphaModFix amt="30000"/>
          </a:blip>
          <a:stretch>
            <a:fillRect/>
          </a:stretch>
        </p:blipFill>
        <p:spPr>
          <a:xfrm rot="3672599">
            <a:off x="4065177" y="4602258"/>
            <a:ext cx="2907427" cy="3261033"/>
          </a:xfrm>
          <a:prstGeom prst="rect">
            <a:avLst/>
          </a:prstGeom>
        </p:spPr>
      </p:pic>
      <p:pic>
        <p:nvPicPr>
          <p:cNvPr id="15" name="Picture 14" descr="A blue circle with a check mark in it&#10;&#10;Description automatically generated">
            <a:extLst>
              <a:ext uri="{FF2B5EF4-FFF2-40B4-BE49-F238E27FC236}">
                <a16:creationId xmlns:a16="http://schemas.microsoft.com/office/drawing/2014/main" id="{2ABB88BE-C74A-D9BB-005C-22A1A1A57768}"/>
              </a:ext>
            </a:extLst>
          </p:cNvPr>
          <p:cNvPicPr>
            <a:picLocks noChangeAspect="1"/>
          </p:cNvPicPr>
          <p:nvPr/>
        </p:nvPicPr>
        <p:blipFill rotWithShape="1">
          <a:blip r:embed="rId4"/>
          <a:srcRect l="42752" t="34018" r="43067" b="37337"/>
          <a:stretch/>
        </p:blipFill>
        <p:spPr>
          <a:xfrm>
            <a:off x="714101" y="4068547"/>
            <a:ext cx="391888" cy="445277"/>
          </a:xfrm>
          <a:prstGeom prst="rect">
            <a:avLst/>
          </a:prstGeom>
        </p:spPr>
      </p:pic>
      <p:pic>
        <p:nvPicPr>
          <p:cNvPr id="16" name="Picture 15" descr="A blue circle with a check mark in it&#10;&#10;Description automatically generated">
            <a:extLst>
              <a:ext uri="{FF2B5EF4-FFF2-40B4-BE49-F238E27FC236}">
                <a16:creationId xmlns:a16="http://schemas.microsoft.com/office/drawing/2014/main" id="{513109DA-5EE8-EF82-BD9F-22E8860FC5F0}"/>
              </a:ext>
            </a:extLst>
          </p:cNvPr>
          <p:cNvPicPr>
            <a:picLocks noChangeAspect="1"/>
          </p:cNvPicPr>
          <p:nvPr/>
        </p:nvPicPr>
        <p:blipFill rotWithShape="1">
          <a:blip r:embed="rId4"/>
          <a:srcRect l="42752" t="34018" r="43067" b="37337"/>
          <a:stretch/>
        </p:blipFill>
        <p:spPr>
          <a:xfrm>
            <a:off x="714101" y="4675427"/>
            <a:ext cx="391888" cy="445277"/>
          </a:xfrm>
          <a:prstGeom prst="rect">
            <a:avLst/>
          </a:prstGeom>
        </p:spPr>
      </p:pic>
      <p:pic>
        <p:nvPicPr>
          <p:cNvPr id="9" name="Picture 8" descr="A dog standing in front of a black background&#10;&#10;Description automatically generated">
            <a:extLst>
              <a:ext uri="{FF2B5EF4-FFF2-40B4-BE49-F238E27FC236}">
                <a16:creationId xmlns:a16="http://schemas.microsoft.com/office/drawing/2014/main" id="{5FB43137-70CE-6F6A-937C-991B0FCB709D}"/>
              </a:ext>
            </a:extLst>
          </p:cNvPr>
          <p:cNvPicPr>
            <a:picLocks noChangeAspect="1"/>
          </p:cNvPicPr>
          <p:nvPr/>
        </p:nvPicPr>
        <p:blipFill>
          <a:blip r:embed="rId6"/>
          <a:stretch>
            <a:fillRect/>
          </a:stretch>
        </p:blipFill>
        <p:spPr>
          <a:xfrm>
            <a:off x="6460767" y="1272209"/>
            <a:ext cx="4080708" cy="4719186"/>
          </a:xfrm>
          <a:prstGeom prst="rect">
            <a:avLst/>
          </a:prstGeom>
        </p:spPr>
      </p:pic>
    </p:spTree>
    <p:extLst>
      <p:ext uri="{BB962C8B-B14F-4D97-AF65-F5344CB8AC3E}">
        <p14:creationId xmlns:p14="http://schemas.microsoft.com/office/powerpoint/2010/main" val="1707505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14F4D3011B284BB0376B8D0E5A35BF" ma:contentTypeVersion="16" ma:contentTypeDescription="Create a new document." ma:contentTypeScope="" ma:versionID="4d178f47cc7acec151324bfa542f7154">
  <xsd:schema xmlns:xsd="http://www.w3.org/2001/XMLSchema" xmlns:xs="http://www.w3.org/2001/XMLSchema" xmlns:p="http://schemas.microsoft.com/office/2006/metadata/properties" xmlns:ns2="158a60b2-bf07-4e5e-9fc9-3552385c3e28" xmlns:ns3="d6f9072c-e8b0-42f5-beb0-396d4fef1ace" targetNamespace="http://schemas.microsoft.com/office/2006/metadata/properties" ma:root="true" ma:fieldsID="46591f1f186ba4bd05c16851a45a5697" ns2:_="" ns3:_="">
    <xsd:import namespace="158a60b2-bf07-4e5e-9fc9-3552385c3e28"/>
    <xsd:import namespace="d6f9072c-e8b0-42f5-beb0-396d4fef1a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8a60b2-bf07-4e5e-9fc9-3552385c3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737fde1-4aef-407e-92ad-f07ae29a69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f9072c-e8b0-42f5-beb0-396d4fef1a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ba2e02f-6e68-41e7-adab-63598864dcd4}" ma:internalName="TaxCatchAll" ma:showField="CatchAllData" ma:web="d6f9072c-e8b0-42f5-beb0-396d4fef1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587587-6DF7-460D-9AB9-8604DC76BD48}">
  <ds:schemaRefs>
    <ds:schemaRef ds:uri="http://schemas.microsoft.com/sharepoint/v3/contenttype/forms"/>
  </ds:schemaRefs>
</ds:datastoreItem>
</file>

<file path=customXml/itemProps2.xml><?xml version="1.0" encoding="utf-8"?>
<ds:datastoreItem xmlns:ds="http://schemas.openxmlformats.org/officeDocument/2006/customXml" ds:itemID="{A18DEB5E-23D2-448A-B0F9-FD733A2DD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8a60b2-bf07-4e5e-9fc9-3552385c3e28"/>
    <ds:schemaRef ds:uri="d6f9072c-e8b0-42f5-beb0-396d4fef1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7076</TotalTime>
  <Words>1343</Words>
  <Application>Microsoft Office PowerPoint</Application>
  <PresentationFormat>Widescreen</PresentationFormat>
  <Paragraphs>115</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NOBIVAC® NXT LEVEL OF INNOVATION</vt:lpstr>
      <vt:lpstr>Nobivac® NXT Videos </vt:lpstr>
      <vt:lpstr>DELIVER NOBIVAC® NXT-LEVEL IMMUNITY</vt:lpstr>
      <vt:lpstr>Nobivac® NXT Canine Flu H3N2</vt:lpstr>
      <vt:lpstr>Dosing</vt:lpstr>
      <vt:lpstr>Significantly reduces coughing</vt:lpstr>
      <vt:lpstr>Highly effective in protecting the lungs</vt:lpstr>
      <vt:lpstr>Duration and amount of viral shedding significantly reduced *†</vt:lpstr>
      <vt:lpstr>Demonstrated safety under field conditions</vt:lpstr>
      <vt:lpstr>Why protect against H3N2?</vt:lpstr>
      <vt:lpstr>H3N8 has not been detected since 20171</vt:lpstr>
      <vt:lpstr>Cases in 2024, H3N2 detected  every month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Teti</dc:creator>
  <cp:lastModifiedBy>Brennan Lindeen</cp:lastModifiedBy>
  <cp:revision>175</cp:revision>
  <cp:lastPrinted>2024-07-12T17:49:29Z</cp:lastPrinted>
  <dcterms:created xsi:type="dcterms:W3CDTF">2024-02-01T18:37:25Z</dcterms:created>
  <dcterms:modified xsi:type="dcterms:W3CDTF">2024-11-13T16:46:28Z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7fd646-07cb-4c4e-a107-4e4d6b30ba1b_Enabled">
    <vt:lpwstr>true</vt:lpwstr>
  </property>
  <property fmtid="{D5CDD505-2E9C-101B-9397-08002B2CF9AE}" pid="3" name="MSIP_Label_927fd646-07cb-4c4e-a107-4e4d6b30ba1b_SetDate">
    <vt:lpwstr>2024-04-27T19:07:22Z</vt:lpwstr>
  </property>
  <property fmtid="{D5CDD505-2E9C-101B-9397-08002B2CF9AE}" pid="4" name="MSIP_Label_927fd646-07cb-4c4e-a107-4e4d6b30ba1b_Method">
    <vt:lpwstr>Privileged</vt:lpwstr>
  </property>
  <property fmtid="{D5CDD505-2E9C-101B-9397-08002B2CF9AE}" pid="5" name="MSIP_Label_927fd646-07cb-4c4e-a107-4e4d6b30ba1b_Name">
    <vt:lpwstr>927fd646-07cb-4c4e-a107-4e4d6b30ba1b</vt:lpwstr>
  </property>
  <property fmtid="{D5CDD505-2E9C-101B-9397-08002B2CF9AE}" pid="6" name="MSIP_Label_927fd646-07cb-4c4e-a107-4e4d6b30ba1b_SiteId">
    <vt:lpwstr>a00de4ec-48a8-43a6-be74-e31274e2060d</vt:lpwstr>
  </property>
  <property fmtid="{D5CDD505-2E9C-101B-9397-08002B2CF9AE}" pid="7" name="MSIP_Label_927fd646-07cb-4c4e-a107-4e4d6b30ba1b_ActionId">
    <vt:lpwstr>8aa03163-b110-456d-bbb6-0fc42501d194</vt:lpwstr>
  </property>
  <property fmtid="{D5CDD505-2E9C-101B-9397-08002B2CF9AE}" pid="8" name="MSIP_Label_927fd646-07cb-4c4e-a107-4e4d6b30ba1b_ContentBits">
    <vt:lpwstr>1</vt:lpwstr>
  </property>
  <property fmtid="{D5CDD505-2E9C-101B-9397-08002B2CF9AE}" pid="9" name="ClassificationContentMarkingHeaderLocations">
    <vt:lpwstr>Office Theme:7</vt:lpwstr>
  </property>
  <property fmtid="{D5CDD505-2E9C-101B-9397-08002B2CF9AE}" pid="10" name="ClassificationContentMarkingHeaderText">
    <vt:lpwstr>Proprietary</vt:lpwstr>
  </property>
  <property fmtid="{D5CDD505-2E9C-101B-9397-08002B2CF9AE}" pid="11" name="_AdHocReviewCycleID">
    <vt:i4>-1423681902</vt:i4>
  </property>
  <property fmtid="{D5CDD505-2E9C-101B-9397-08002B2CF9AE}" pid="12" name="_NewReviewCycle">
    <vt:lpwstr/>
  </property>
  <property fmtid="{D5CDD505-2E9C-101B-9397-08002B2CF9AE}" pid="13" name="_EmailSubject">
    <vt:lpwstr>RP CIV script</vt:lpwstr>
  </property>
  <property fmtid="{D5CDD505-2E9C-101B-9397-08002B2CF9AE}" pid="14" name="_AuthorEmail">
    <vt:lpwstr>laura.greene@merck.com</vt:lpwstr>
  </property>
  <property fmtid="{D5CDD505-2E9C-101B-9397-08002B2CF9AE}" pid="15" name="_AuthorEmailDisplayName">
    <vt:lpwstr>Greene, Laura</vt:lpwstr>
  </property>
</Properties>
</file>